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596"/>
    <a:srgbClr val="C7D5ED"/>
    <a:srgbClr val="CE11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20" d="100"/>
          <a:sy n="120" d="100"/>
        </p:scale>
        <p:origin x="120"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9B5BB-45C9-70C8-D44C-72D1995DFA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20A81DB-9E3F-7B19-F075-86D1EBB9BA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2906C90-CA14-F96B-9EDF-75E6155DF59E}"/>
              </a:ext>
            </a:extLst>
          </p:cNvPr>
          <p:cNvSpPr>
            <a:spLocks noGrp="1"/>
          </p:cNvSpPr>
          <p:nvPr>
            <p:ph type="dt" sz="half" idx="10"/>
          </p:nvPr>
        </p:nvSpPr>
        <p:spPr/>
        <p:txBody>
          <a:bodyPr/>
          <a:lstStyle/>
          <a:p>
            <a:fld id="{7C7147F0-C968-46C2-82E3-9647372C1374}" type="datetimeFigureOut">
              <a:rPr lang="en-US" smtClean="0"/>
              <a:t>7/19/2022</a:t>
            </a:fld>
            <a:endParaRPr lang="en-US"/>
          </a:p>
        </p:txBody>
      </p:sp>
      <p:sp>
        <p:nvSpPr>
          <p:cNvPr id="5" name="Footer Placeholder 4">
            <a:extLst>
              <a:ext uri="{FF2B5EF4-FFF2-40B4-BE49-F238E27FC236}">
                <a16:creationId xmlns:a16="http://schemas.microsoft.com/office/drawing/2014/main" id="{C7EB07BC-BFCD-B623-C33C-239602A56A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778655-A863-E2DA-0346-58CCADE65296}"/>
              </a:ext>
            </a:extLst>
          </p:cNvPr>
          <p:cNvSpPr>
            <a:spLocks noGrp="1"/>
          </p:cNvSpPr>
          <p:nvPr>
            <p:ph type="sldNum" sz="quarter" idx="12"/>
          </p:nvPr>
        </p:nvSpPr>
        <p:spPr/>
        <p:txBody>
          <a:bodyPr/>
          <a:lstStyle/>
          <a:p>
            <a:fld id="{1EACAF99-6351-4141-9B4D-5BDA66E6307C}" type="slidenum">
              <a:rPr lang="en-US" smtClean="0"/>
              <a:t>‹#›</a:t>
            </a:fld>
            <a:endParaRPr lang="en-US"/>
          </a:p>
        </p:txBody>
      </p:sp>
    </p:spTree>
    <p:extLst>
      <p:ext uri="{BB962C8B-B14F-4D97-AF65-F5344CB8AC3E}">
        <p14:creationId xmlns:p14="http://schemas.microsoft.com/office/powerpoint/2010/main" val="6205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EB1D1-885D-1649-D787-80DE9694DE1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B758A36-13D6-9614-5709-8708C5F4967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E34AD4-8F6E-3F5D-757C-B0CD5EFC920C}"/>
              </a:ext>
            </a:extLst>
          </p:cNvPr>
          <p:cNvSpPr>
            <a:spLocks noGrp="1"/>
          </p:cNvSpPr>
          <p:nvPr>
            <p:ph type="dt" sz="half" idx="10"/>
          </p:nvPr>
        </p:nvSpPr>
        <p:spPr/>
        <p:txBody>
          <a:bodyPr/>
          <a:lstStyle/>
          <a:p>
            <a:fld id="{7C7147F0-C968-46C2-82E3-9647372C1374}" type="datetimeFigureOut">
              <a:rPr lang="en-US" smtClean="0"/>
              <a:t>7/19/2022</a:t>
            </a:fld>
            <a:endParaRPr lang="en-US"/>
          </a:p>
        </p:txBody>
      </p:sp>
      <p:sp>
        <p:nvSpPr>
          <p:cNvPr id="5" name="Footer Placeholder 4">
            <a:extLst>
              <a:ext uri="{FF2B5EF4-FFF2-40B4-BE49-F238E27FC236}">
                <a16:creationId xmlns:a16="http://schemas.microsoft.com/office/drawing/2014/main" id="{5C18E546-0289-3CF4-F365-46DADEC2E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6EAB9-AE54-EC8D-0403-3798CA041392}"/>
              </a:ext>
            </a:extLst>
          </p:cNvPr>
          <p:cNvSpPr>
            <a:spLocks noGrp="1"/>
          </p:cNvSpPr>
          <p:nvPr>
            <p:ph type="sldNum" sz="quarter" idx="12"/>
          </p:nvPr>
        </p:nvSpPr>
        <p:spPr/>
        <p:txBody>
          <a:bodyPr/>
          <a:lstStyle/>
          <a:p>
            <a:fld id="{1EACAF99-6351-4141-9B4D-5BDA66E6307C}" type="slidenum">
              <a:rPr lang="en-US" smtClean="0"/>
              <a:t>‹#›</a:t>
            </a:fld>
            <a:endParaRPr lang="en-US"/>
          </a:p>
        </p:txBody>
      </p:sp>
    </p:spTree>
    <p:extLst>
      <p:ext uri="{BB962C8B-B14F-4D97-AF65-F5344CB8AC3E}">
        <p14:creationId xmlns:p14="http://schemas.microsoft.com/office/powerpoint/2010/main" val="3162774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93EA6A-8BCE-9B04-F987-03B9E43D4A5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689F796-2A8C-6036-24E8-05ABDC94B1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C66B72-1435-3F29-F4F9-DECDFEDF4E3F}"/>
              </a:ext>
            </a:extLst>
          </p:cNvPr>
          <p:cNvSpPr>
            <a:spLocks noGrp="1"/>
          </p:cNvSpPr>
          <p:nvPr>
            <p:ph type="dt" sz="half" idx="10"/>
          </p:nvPr>
        </p:nvSpPr>
        <p:spPr/>
        <p:txBody>
          <a:bodyPr/>
          <a:lstStyle/>
          <a:p>
            <a:fld id="{7C7147F0-C968-46C2-82E3-9647372C1374}" type="datetimeFigureOut">
              <a:rPr lang="en-US" smtClean="0"/>
              <a:t>7/19/2022</a:t>
            </a:fld>
            <a:endParaRPr lang="en-US"/>
          </a:p>
        </p:txBody>
      </p:sp>
      <p:sp>
        <p:nvSpPr>
          <p:cNvPr id="5" name="Footer Placeholder 4">
            <a:extLst>
              <a:ext uri="{FF2B5EF4-FFF2-40B4-BE49-F238E27FC236}">
                <a16:creationId xmlns:a16="http://schemas.microsoft.com/office/drawing/2014/main" id="{EFC44312-C295-BD9A-AFE4-3827DB3603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F002E3-2E30-DFDE-2BEA-E1ADA1B56CC8}"/>
              </a:ext>
            </a:extLst>
          </p:cNvPr>
          <p:cNvSpPr>
            <a:spLocks noGrp="1"/>
          </p:cNvSpPr>
          <p:nvPr>
            <p:ph type="sldNum" sz="quarter" idx="12"/>
          </p:nvPr>
        </p:nvSpPr>
        <p:spPr/>
        <p:txBody>
          <a:bodyPr/>
          <a:lstStyle/>
          <a:p>
            <a:fld id="{1EACAF99-6351-4141-9B4D-5BDA66E6307C}" type="slidenum">
              <a:rPr lang="en-US" smtClean="0"/>
              <a:t>‹#›</a:t>
            </a:fld>
            <a:endParaRPr lang="en-US"/>
          </a:p>
        </p:txBody>
      </p:sp>
    </p:spTree>
    <p:extLst>
      <p:ext uri="{BB962C8B-B14F-4D97-AF65-F5344CB8AC3E}">
        <p14:creationId xmlns:p14="http://schemas.microsoft.com/office/powerpoint/2010/main" val="3807614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55745-5B45-8AF8-4ABD-63578B8F92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650441-30B8-3022-3437-44CB7197B1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587F67-0E1C-C528-3A28-6EC13465868A}"/>
              </a:ext>
            </a:extLst>
          </p:cNvPr>
          <p:cNvSpPr>
            <a:spLocks noGrp="1"/>
          </p:cNvSpPr>
          <p:nvPr>
            <p:ph type="dt" sz="half" idx="10"/>
          </p:nvPr>
        </p:nvSpPr>
        <p:spPr/>
        <p:txBody>
          <a:bodyPr/>
          <a:lstStyle/>
          <a:p>
            <a:fld id="{7C7147F0-C968-46C2-82E3-9647372C1374}" type="datetimeFigureOut">
              <a:rPr lang="en-US" smtClean="0"/>
              <a:t>7/19/2022</a:t>
            </a:fld>
            <a:endParaRPr lang="en-US"/>
          </a:p>
        </p:txBody>
      </p:sp>
      <p:sp>
        <p:nvSpPr>
          <p:cNvPr id="5" name="Footer Placeholder 4">
            <a:extLst>
              <a:ext uri="{FF2B5EF4-FFF2-40B4-BE49-F238E27FC236}">
                <a16:creationId xmlns:a16="http://schemas.microsoft.com/office/drawing/2014/main" id="{ACEDCE3D-F8EE-1647-E16E-98A4F22E43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399F6A-E58D-27C5-0167-F2124E056DFA}"/>
              </a:ext>
            </a:extLst>
          </p:cNvPr>
          <p:cNvSpPr>
            <a:spLocks noGrp="1"/>
          </p:cNvSpPr>
          <p:nvPr>
            <p:ph type="sldNum" sz="quarter" idx="12"/>
          </p:nvPr>
        </p:nvSpPr>
        <p:spPr/>
        <p:txBody>
          <a:bodyPr/>
          <a:lstStyle/>
          <a:p>
            <a:fld id="{1EACAF99-6351-4141-9B4D-5BDA66E6307C}" type="slidenum">
              <a:rPr lang="en-US" smtClean="0"/>
              <a:t>‹#›</a:t>
            </a:fld>
            <a:endParaRPr lang="en-US"/>
          </a:p>
        </p:txBody>
      </p:sp>
    </p:spTree>
    <p:extLst>
      <p:ext uri="{BB962C8B-B14F-4D97-AF65-F5344CB8AC3E}">
        <p14:creationId xmlns:p14="http://schemas.microsoft.com/office/powerpoint/2010/main" val="1642396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FD9A8-DA27-09E9-504F-94F4B125F1A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486AFE4-1C9E-9491-5414-75B0E6628A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1FFB6C-5C54-A125-D40E-1203D785F837}"/>
              </a:ext>
            </a:extLst>
          </p:cNvPr>
          <p:cNvSpPr>
            <a:spLocks noGrp="1"/>
          </p:cNvSpPr>
          <p:nvPr>
            <p:ph type="dt" sz="half" idx="10"/>
          </p:nvPr>
        </p:nvSpPr>
        <p:spPr/>
        <p:txBody>
          <a:bodyPr/>
          <a:lstStyle/>
          <a:p>
            <a:fld id="{7C7147F0-C968-46C2-82E3-9647372C1374}" type="datetimeFigureOut">
              <a:rPr lang="en-US" smtClean="0"/>
              <a:t>7/19/2022</a:t>
            </a:fld>
            <a:endParaRPr lang="en-US"/>
          </a:p>
        </p:txBody>
      </p:sp>
      <p:sp>
        <p:nvSpPr>
          <p:cNvPr id="5" name="Footer Placeholder 4">
            <a:extLst>
              <a:ext uri="{FF2B5EF4-FFF2-40B4-BE49-F238E27FC236}">
                <a16:creationId xmlns:a16="http://schemas.microsoft.com/office/drawing/2014/main" id="{D1397D26-A799-F94D-2541-1B7D815329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C2330F-92CC-DEBC-8168-813B31960473}"/>
              </a:ext>
            </a:extLst>
          </p:cNvPr>
          <p:cNvSpPr>
            <a:spLocks noGrp="1"/>
          </p:cNvSpPr>
          <p:nvPr>
            <p:ph type="sldNum" sz="quarter" idx="12"/>
          </p:nvPr>
        </p:nvSpPr>
        <p:spPr/>
        <p:txBody>
          <a:bodyPr/>
          <a:lstStyle/>
          <a:p>
            <a:fld id="{1EACAF99-6351-4141-9B4D-5BDA66E6307C}" type="slidenum">
              <a:rPr lang="en-US" smtClean="0"/>
              <a:t>‹#›</a:t>
            </a:fld>
            <a:endParaRPr lang="en-US"/>
          </a:p>
        </p:txBody>
      </p:sp>
    </p:spTree>
    <p:extLst>
      <p:ext uri="{BB962C8B-B14F-4D97-AF65-F5344CB8AC3E}">
        <p14:creationId xmlns:p14="http://schemas.microsoft.com/office/powerpoint/2010/main" val="964905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7419B-78A7-4467-E9F2-2F4CDCED7B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14AE2F-AA0E-8C34-59E1-96911F9C28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4F33C84-3331-1B72-F351-CA5AD9894B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793E316-505F-8869-1A13-CF7C3E0057A1}"/>
              </a:ext>
            </a:extLst>
          </p:cNvPr>
          <p:cNvSpPr>
            <a:spLocks noGrp="1"/>
          </p:cNvSpPr>
          <p:nvPr>
            <p:ph type="dt" sz="half" idx="10"/>
          </p:nvPr>
        </p:nvSpPr>
        <p:spPr/>
        <p:txBody>
          <a:bodyPr/>
          <a:lstStyle/>
          <a:p>
            <a:fld id="{7C7147F0-C968-46C2-82E3-9647372C1374}" type="datetimeFigureOut">
              <a:rPr lang="en-US" smtClean="0"/>
              <a:t>7/19/2022</a:t>
            </a:fld>
            <a:endParaRPr lang="en-US"/>
          </a:p>
        </p:txBody>
      </p:sp>
      <p:sp>
        <p:nvSpPr>
          <p:cNvPr id="6" name="Footer Placeholder 5">
            <a:extLst>
              <a:ext uri="{FF2B5EF4-FFF2-40B4-BE49-F238E27FC236}">
                <a16:creationId xmlns:a16="http://schemas.microsoft.com/office/drawing/2014/main" id="{E66D33EA-93E3-5A38-6E95-A0278AC909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34C633-0012-4636-DA7A-CA44B1CFA79F}"/>
              </a:ext>
            </a:extLst>
          </p:cNvPr>
          <p:cNvSpPr>
            <a:spLocks noGrp="1"/>
          </p:cNvSpPr>
          <p:nvPr>
            <p:ph type="sldNum" sz="quarter" idx="12"/>
          </p:nvPr>
        </p:nvSpPr>
        <p:spPr/>
        <p:txBody>
          <a:bodyPr/>
          <a:lstStyle/>
          <a:p>
            <a:fld id="{1EACAF99-6351-4141-9B4D-5BDA66E6307C}" type="slidenum">
              <a:rPr lang="en-US" smtClean="0"/>
              <a:t>‹#›</a:t>
            </a:fld>
            <a:endParaRPr lang="en-US"/>
          </a:p>
        </p:txBody>
      </p:sp>
    </p:spTree>
    <p:extLst>
      <p:ext uri="{BB962C8B-B14F-4D97-AF65-F5344CB8AC3E}">
        <p14:creationId xmlns:p14="http://schemas.microsoft.com/office/powerpoint/2010/main" val="3177223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58445-9117-5B8C-4CE4-9856C88F42A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FECF3C-F62A-AB96-19D7-64828B64C0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880B29-AF97-2240-047E-5AD7F0DA58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688C293-3BE6-6D12-9327-81AD1DAF76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7C7EF9-1638-C3D9-0599-DDF97FEA67D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4F0D253-C2E9-69E3-B5FD-4389682A800E}"/>
              </a:ext>
            </a:extLst>
          </p:cNvPr>
          <p:cNvSpPr>
            <a:spLocks noGrp="1"/>
          </p:cNvSpPr>
          <p:nvPr>
            <p:ph type="dt" sz="half" idx="10"/>
          </p:nvPr>
        </p:nvSpPr>
        <p:spPr/>
        <p:txBody>
          <a:bodyPr/>
          <a:lstStyle/>
          <a:p>
            <a:fld id="{7C7147F0-C968-46C2-82E3-9647372C1374}" type="datetimeFigureOut">
              <a:rPr lang="en-US" smtClean="0"/>
              <a:t>7/19/2022</a:t>
            </a:fld>
            <a:endParaRPr lang="en-US"/>
          </a:p>
        </p:txBody>
      </p:sp>
      <p:sp>
        <p:nvSpPr>
          <p:cNvPr id="8" name="Footer Placeholder 7">
            <a:extLst>
              <a:ext uri="{FF2B5EF4-FFF2-40B4-BE49-F238E27FC236}">
                <a16:creationId xmlns:a16="http://schemas.microsoft.com/office/drawing/2014/main" id="{43167E7A-0A64-870F-DD7F-BC0892A9191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A2297E4-4508-C31F-ABCA-CC61B4259B97}"/>
              </a:ext>
            </a:extLst>
          </p:cNvPr>
          <p:cNvSpPr>
            <a:spLocks noGrp="1"/>
          </p:cNvSpPr>
          <p:nvPr>
            <p:ph type="sldNum" sz="quarter" idx="12"/>
          </p:nvPr>
        </p:nvSpPr>
        <p:spPr/>
        <p:txBody>
          <a:bodyPr/>
          <a:lstStyle/>
          <a:p>
            <a:fld id="{1EACAF99-6351-4141-9B4D-5BDA66E6307C}" type="slidenum">
              <a:rPr lang="en-US" smtClean="0"/>
              <a:t>‹#›</a:t>
            </a:fld>
            <a:endParaRPr lang="en-US"/>
          </a:p>
        </p:txBody>
      </p:sp>
    </p:spTree>
    <p:extLst>
      <p:ext uri="{BB962C8B-B14F-4D97-AF65-F5344CB8AC3E}">
        <p14:creationId xmlns:p14="http://schemas.microsoft.com/office/powerpoint/2010/main" val="1491936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22332-19A7-44B1-6ECB-E4C9767AA6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3D0F630-3910-CFE9-41DA-1555B4CF7821}"/>
              </a:ext>
            </a:extLst>
          </p:cNvPr>
          <p:cNvSpPr>
            <a:spLocks noGrp="1"/>
          </p:cNvSpPr>
          <p:nvPr>
            <p:ph type="dt" sz="half" idx="10"/>
          </p:nvPr>
        </p:nvSpPr>
        <p:spPr/>
        <p:txBody>
          <a:bodyPr/>
          <a:lstStyle/>
          <a:p>
            <a:fld id="{7C7147F0-C968-46C2-82E3-9647372C1374}" type="datetimeFigureOut">
              <a:rPr lang="en-US" smtClean="0"/>
              <a:t>7/19/2022</a:t>
            </a:fld>
            <a:endParaRPr lang="en-US"/>
          </a:p>
        </p:txBody>
      </p:sp>
      <p:sp>
        <p:nvSpPr>
          <p:cNvPr id="4" name="Footer Placeholder 3">
            <a:extLst>
              <a:ext uri="{FF2B5EF4-FFF2-40B4-BE49-F238E27FC236}">
                <a16:creationId xmlns:a16="http://schemas.microsoft.com/office/drawing/2014/main" id="{D519DB3B-2EB2-CD86-8266-52CE1F4DA70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C214927-70F6-375B-5B2E-4202E1B91234}"/>
              </a:ext>
            </a:extLst>
          </p:cNvPr>
          <p:cNvSpPr>
            <a:spLocks noGrp="1"/>
          </p:cNvSpPr>
          <p:nvPr>
            <p:ph type="sldNum" sz="quarter" idx="12"/>
          </p:nvPr>
        </p:nvSpPr>
        <p:spPr/>
        <p:txBody>
          <a:bodyPr/>
          <a:lstStyle/>
          <a:p>
            <a:fld id="{1EACAF99-6351-4141-9B4D-5BDA66E6307C}" type="slidenum">
              <a:rPr lang="en-US" smtClean="0"/>
              <a:t>‹#›</a:t>
            </a:fld>
            <a:endParaRPr lang="en-US"/>
          </a:p>
        </p:txBody>
      </p:sp>
    </p:spTree>
    <p:extLst>
      <p:ext uri="{BB962C8B-B14F-4D97-AF65-F5344CB8AC3E}">
        <p14:creationId xmlns:p14="http://schemas.microsoft.com/office/powerpoint/2010/main" val="2079538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2F0F5C-6521-944E-6E8C-4EF7B9C3FD03}"/>
              </a:ext>
            </a:extLst>
          </p:cNvPr>
          <p:cNvSpPr>
            <a:spLocks noGrp="1"/>
          </p:cNvSpPr>
          <p:nvPr>
            <p:ph type="dt" sz="half" idx="10"/>
          </p:nvPr>
        </p:nvSpPr>
        <p:spPr/>
        <p:txBody>
          <a:bodyPr/>
          <a:lstStyle/>
          <a:p>
            <a:fld id="{7C7147F0-C968-46C2-82E3-9647372C1374}" type="datetimeFigureOut">
              <a:rPr lang="en-US" smtClean="0"/>
              <a:t>7/19/2022</a:t>
            </a:fld>
            <a:endParaRPr lang="en-US"/>
          </a:p>
        </p:txBody>
      </p:sp>
      <p:sp>
        <p:nvSpPr>
          <p:cNvPr id="3" name="Footer Placeholder 2">
            <a:extLst>
              <a:ext uri="{FF2B5EF4-FFF2-40B4-BE49-F238E27FC236}">
                <a16:creationId xmlns:a16="http://schemas.microsoft.com/office/drawing/2014/main" id="{476CDAC4-969E-2EA1-8D17-7F36BDD6601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737B8E6-B791-9F3B-F3B0-7307E25E2882}"/>
              </a:ext>
            </a:extLst>
          </p:cNvPr>
          <p:cNvSpPr>
            <a:spLocks noGrp="1"/>
          </p:cNvSpPr>
          <p:nvPr>
            <p:ph type="sldNum" sz="quarter" idx="12"/>
          </p:nvPr>
        </p:nvSpPr>
        <p:spPr/>
        <p:txBody>
          <a:bodyPr/>
          <a:lstStyle/>
          <a:p>
            <a:fld id="{1EACAF99-6351-4141-9B4D-5BDA66E6307C}" type="slidenum">
              <a:rPr lang="en-US" smtClean="0"/>
              <a:t>‹#›</a:t>
            </a:fld>
            <a:endParaRPr lang="en-US"/>
          </a:p>
        </p:txBody>
      </p:sp>
    </p:spTree>
    <p:extLst>
      <p:ext uri="{BB962C8B-B14F-4D97-AF65-F5344CB8AC3E}">
        <p14:creationId xmlns:p14="http://schemas.microsoft.com/office/powerpoint/2010/main" val="19577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07CA5-FDC2-2CC9-1FB4-A8080DA58C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675715F-E3CE-27EA-F7E7-58C6525308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802BE2-F2FD-1BC3-5792-3F626AA314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112536-882A-56B7-4DDE-ACC40EDB46E6}"/>
              </a:ext>
            </a:extLst>
          </p:cNvPr>
          <p:cNvSpPr>
            <a:spLocks noGrp="1"/>
          </p:cNvSpPr>
          <p:nvPr>
            <p:ph type="dt" sz="half" idx="10"/>
          </p:nvPr>
        </p:nvSpPr>
        <p:spPr/>
        <p:txBody>
          <a:bodyPr/>
          <a:lstStyle/>
          <a:p>
            <a:fld id="{7C7147F0-C968-46C2-82E3-9647372C1374}" type="datetimeFigureOut">
              <a:rPr lang="en-US" smtClean="0"/>
              <a:t>7/19/2022</a:t>
            </a:fld>
            <a:endParaRPr lang="en-US"/>
          </a:p>
        </p:txBody>
      </p:sp>
      <p:sp>
        <p:nvSpPr>
          <p:cNvPr id="6" name="Footer Placeholder 5">
            <a:extLst>
              <a:ext uri="{FF2B5EF4-FFF2-40B4-BE49-F238E27FC236}">
                <a16:creationId xmlns:a16="http://schemas.microsoft.com/office/drawing/2014/main" id="{9CA8DF0C-896B-AB2F-05F4-9CE81C156A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A8627B-DA2C-A044-7332-E9B1AB3DE3B0}"/>
              </a:ext>
            </a:extLst>
          </p:cNvPr>
          <p:cNvSpPr>
            <a:spLocks noGrp="1"/>
          </p:cNvSpPr>
          <p:nvPr>
            <p:ph type="sldNum" sz="quarter" idx="12"/>
          </p:nvPr>
        </p:nvSpPr>
        <p:spPr/>
        <p:txBody>
          <a:bodyPr/>
          <a:lstStyle/>
          <a:p>
            <a:fld id="{1EACAF99-6351-4141-9B4D-5BDA66E6307C}" type="slidenum">
              <a:rPr lang="en-US" smtClean="0"/>
              <a:t>‹#›</a:t>
            </a:fld>
            <a:endParaRPr lang="en-US"/>
          </a:p>
        </p:txBody>
      </p:sp>
    </p:spTree>
    <p:extLst>
      <p:ext uri="{BB962C8B-B14F-4D97-AF65-F5344CB8AC3E}">
        <p14:creationId xmlns:p14="http://schemas.microsoft.com/office/powerpoint/2010/main" val="2582513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3ACDC-9768-E328-8B58-B6D3635506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D7538D5-06B6-8654-0F24-A34205430F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F2A7AC-7ABC-4F0A-D7D2-4C2DAB059B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B9E6F0-4A85-04B3-77F6-DDD0FA4EDC3F}"/>
              </a:ext>
            </a:extLst>
          </p:cNvPr>
          <p:cNvSpPr>
            <a:spLocks noGrp="1"/>
          </p:cNvSpPr>
          <p:nvPr>
            <p:ph type="dt" sz="half" idx="10"/>
          </p:nvPr>
        </p:nvSpPr>
        <p:spPr/>
        <p:txBody>
          <a:bodyPr/>
          <a:lstStyle/>
          <a:p>
            <a:fld id="{7C7147F0-C968-46C2-82E3-9647372C1374}" type="datetimeFigureOut">
              <a:rPr lang="en-US" smtClean="0"/>
              <a:t>7/19/2022</a:t>
            </a:fld>
            <a:endParaRPr lang="en-US"/>
          </a:p>
        </p:txBody>
      </p:sp>
      <p:sp>
        <p:nvSpPr>
          <p:cNvPr id="6" name="Footer Placeholder 5">
            <a:extLst>
              <a:ext uri="{FF2B5EF4-FFF2-40B4-BE49-F238E27FC236}">
                <a16:creationId xmlns:a16="http://schemas.microsoft.com/office/drawing/2014/main" id="{80C09084-85C0-34EB-9667-56A3A26C38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49EA0D-ED88-1BCA-BC93-A43635ED02A8}"/>
              </a:ext>
            </a:extLst>
          </p:cNvPr>
          <p:cNvSpPr>
            <a:spLocks noGrp="1"/>
          </p:cNvSpPr>
          <p:nvPr>
            <p:ph type="sldNum" sz="quarter" idx="12"/>
          </p:nvPr>
        </p:nvSpPr>
        <p:spPr/>
        <p:txBody>
          <a:bodyPr/>
          <a:lstStyle/>
          <a:p>
            <a:fld id="{1EACAF99-6351-4141-9B4D-5BDA66E6307C}" type="slidenum">
              <a:rPr lang="en-US" smtClean="0"/>
              <a:t>‹#›</a:t>
            </a:fld>
            <a:endParaRPr lang="en-US"/>
          </a:p>
        </p:txBody>
      </p:sp>
    </p:spTree>
    <p:extLst>
      <p:ext uri="{BB962C8B-B14F-4D97-AF65-F5344CB8AC3E}">
        <p14:creationId xmlns:p14="http://schemas.microsoft.com/office/powerpoint/2010/main" val="1668740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D15D50-A721-F40B-EA95-5C9AEAABA8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649C9D8-E117-5034-321B-7EFA823203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F67D62-BF6E-9A42-B56F-8B5695ECAA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7147F0-C968-46C2-82E3-9647372C1374}" type="datetimeFigureOut">
              <a:rPr lang="en-US" smtClean="0"/>
              <a:t>7/19/2022</a:t>
            </a:fld>
            <a:endParaRPr lang="en-US"/>
          </a:p>
        </p:txBody>
      </p:sp>
      <p:sp>
        <p:nvSpPr>
          <p:cNvPr id="5" name="Footer Placeholder 4">
            <a:extLst>
              <a:ext uri="{FF2B5EF4-FFF2-40B4-BE49-F238E27FC236}">
                <a16:creationId xmlns:a16="http://schemas.microsoft.com/office/drawing/2014/main" id="{1C3B3A34-3CA9-1190-53E9-A7D47D8B90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C6ABD07-BA05-4E8A-71F3-F8179784BD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ACAF99-6351-4141-9B4D-5BDA66E6307C}" type="slidenum">
              <a:rPr lang="en-US" smtClean="0"/>
              <a:t>‹#›</a:t>
            </a:fld>
            <a:endParaRPr lang="en-US"/>
          </a:p>
        </p:txBody>
      </p:sp>
    </p:spTree>
    <p:extLst>
      <p:ext uri="{BB962C8B-B14F-4D97-AF65-F5344CB8AC3E}">
        <p14:creationId xmlns:p14="http://schemas.microsoft.com/office/powerpoint/2010/main" val="252616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Rock climbing gear list: a guide to the 12 essentials | Advnture">
            <a:extLst>
              <a:ext uri="{FF2B5EF4-FFF2-40B4-BE49-F238E27FC236}">
                <a16:creationId xmlns:a16="http://schemas.microsoft.com/office/drawing/2014/main" id="{D751980D-AF1B-C92D-1627-E5B9D488F128}"/>
              </a:ext>
            </a:extLst>
          </p:cNvPr>
          <p:cNvPicPr>
            <a:picLocks noChangeAspect="1" noChangeArrowheads="1"/>
          </p:cNvPicPr>
          <p:nvPr/>
        </p:nvPicPr>
        <p:blipFill>
          <a:blip r:embed="rId2">
            <a:duotone>
              <a:prstClr val="black"/>
              <a:schemeClr val="accent2">
                <a:tint val="45000"/>
                <a:satMod val="400000"/>
              </a:schemeClr>
            </a:duotone>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80" y="144271"/>
            <a:ext cx="1977385" cy="227370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F176DEF-6AD3-6ACC-46DE-DB805352EB8A}"/>
              </a:ext>
            </a:extLst>
          </p:cNvPr>
          <p:cNvSpPr txBox="1"/>
          <p:nvPr/>
        </p:nvSpPr>
        <p:spPr>
          <a:xfrm>
            <a:off x="2618994" y="621101"/>
            <a:ext cx="5497018" cy="5170646"/>
          </a:xfrm>
          <a:prstGeom prst="rect">
            <a:avLst/>
          </a:prstGeom>
          <a:noFill/>
        </p:spPr>
        <p:txBody>
          <a:bodyPr wrap="none" rtlCol="0">
            <a:spAutoFit/>
          </a:bodyPr>
          <a:lstStyle/>
          <a:p>
            <a:r>
              <a:rPr lang="en-US" sz="6600" b="1" dirty="0">
                <a:solidFill>
                  <a:schemeClr val="bg1"/>
                </a:solidFill>
                <a:latin typeface="LTCRecordTitleW00-Regular" panose="02000603020000020004" pitchFamily="2" charset="0"/>
                <a:cs typeface="Arial" panose="020B0604020202020204" pitchFamily="34" charset="0"/>
              </a:rPr>
              <a:t>Troop 9226</a:t>
            </a:r>
          </a:p>
          <a:p>
            <a:endParaRPr lang="en-US" sz="6600" b="1" dirty="0">
              <a:solidFill>
                <a:schemeClr val="bg1"/>
              </a:solidFill>
              <a:latin typeface="LTCRecordTitleW00-Regular" panose="02000603020000020004" pitchFamily="2" charset="0"/>
              <a:cs typeface="Arial" panose="020B0604020202020204" pitchFamily="34" charset="0"/>
            </a:endParaRPr>
          </a:p>
          <a:p>
            <a:r>
              <a:rPr lang="en-US" sz="6600" b="1" dirty="0">
                <a:solidFill>
                  <a:srgbClr val="CE1126"/>
                </a:solidFill>
                <a:latin typeface="LTCRecordTitleW00-Regular" panose="02000603020000020004" pitchFamily="2" charset="0"/>
                <a:cs typeface="Arial" panose="020B0604020202020204" pitchFamily="34" charset="0"/>
              </a:rPr>
              <a:t>J</a:t>
            </a:r>
            <a:r>
              <a:rPr lang="en-US" sz="6600" b="1" dirty="0">
                <a:solidFill>
                  <a:schemeClr val="bg1"/>
                </a:solidFill>
                <a:latin typeface="LTCRecordTitleW00-Regular" panose="02000603020000020004" pitchFamily="2" charset="0"/>
                <a:cs typeface="Arial" panose="020B0604020202020204" pitchFamily="34" charset="0"/>
              </a:rPr>
              <a:t>unior</a:t>
            </a:r>
          </a:p>
          <a:p>
            <a:r>
              <a:rPr lang="en-US" sz="6600" b="1" dirty="0">
                <a:solidFill>
                  <a:srgbClr val="CE1126"/>
                </a:solidFill>
                <a:latin typeface="LTCRecordTitleW00-Regular" panose="02000603020000020004" pitchFamily="2" charset="0"/>
                <a:cs typeface="Arial" panose="020B0604020202020204" pitchFamily="34" charset="0"/>
              </a:rPr>
              <a:t>L</a:t>
            </a:r>
            <a:r>
              <a:rPr lang="en-US" sz="6600" b="1" dirty="0">
                <a:solidFill>
                  <a:schemeClr val="bg1"/>
                </a:solidFill>
                <a:latin typeface="LTCRecordTitleW00-Regular" panose="02000603020000020004" pitchFamily="2" charset="0"/>
                <a:cs typeface="Arial" panose="020B0604020202020204" pitchFamily="34" charset="0"/>
              </a:rPr>
              <a:t>eadership</a:t>
            </a:r>
          </a:p>
          <a:p>
            <a:r>
              <a:rPr lang="en-US" sz="6600" b="1" dirty="0">
                <a:solidFill>
                  <a:srgbClr val="CE1126"/>
                </a:solidFill>
                <a:latin typeface="LTCRecordTitleW00-Regular" panose="02000603020000020004" pitchFamily="2" charset="0"/>
                <a:cs typeface="Arial" panose="020B0604020202020204" pitchFamily="34" charset="0"/>
              </a:rPr>
              <a:t>T</a:t>
            </a:r>
            <a:r>
              <a:rPr lang="en-US" sz="6600" b="1" dirty="0">
                <a:solidFill>
                  <a:schemeClr val="bg1"/>
                </a:solidFill>
                <a:latin typeface="LTCRecordTitleW00-Regular" panose="02000603020000020004" pitchFamily="2" charset="0"/>
                <a:cs typeface="Arial" panose="020B0604020202020204" pitchFamily="34" charset="0"/>
              </a:rPr>
              <a:t>raining</a:t>
            </a:r>
          </a:p>
        </p:txBody>
      </p:sp>
    </p:spTree>
    <p:extLst>
      <p:ext uri="{BB962C8B-B14F-4D97-AF65-F5344CB8AC3E}">
        <p14:creationId xmlns:p14="http://schemas.microsoft.com/office/powerpoint/2010/main" val="234078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2026126" y="1436668"/>
            <a:ext cx="8212020" cy="2308324"/>
          </a:xfrm>
          <a:prstGeom prst="rect">
            <a:avLst/>
          </a:prstGeom>
          <a:noFill/>
        </p:spPr>
        <p:txBody>
          <a:bodyPr wrap="square">
            <a:spAutoFit/>
          </a:bodyPr>
          <a:lstStyle/>
          <a:p>
            <a:r>
              <a:rPr lang="en-US" sz="2400" i="1" dirty="0">
                <a:latin typeface="Arial" panose="020B0604020202020204" pitchFamily="34" charset="0"/>
                <a:cs typeface="Arial" panose="020B0604020202020204" pitchFamily="34" charset="0"/>
              </a:rPr>
              <a:t>“The patrol method is not </a:t>
            </a:r>
            <a:r>
              <a:rPr lang="en-US" sz="2400" b="1" i="1" dirty="0">
                <a:solidFill>
                  <a:srgbClr val="005596"/>
                </a:solidFill>
                <a:latin typeface="Arial" panose="020B0604020202020204" pitchFamily="34" charset="0"/>
                <a:cs typeface="Arial" panose="020B0604020202020204" pitchFamily="34" charset="0"/>
              </a:rPr>
              <a:t>a</a:t>
            </a:r>
            <a:r>
              <a:rPr lang="en-US" sz="2400" i="1" dirty="0">
                <a:latin typeface="Arial" panose="020B0604020202020204" pitchFamily="34" charset="0"/>
                <a:cs typeface="Arial" panose="020B0604020202020204" pitchFamily="34" charset="0"/>
              </a:rPr>
              <a:t> way to operate </a:t>
            </a:r>
            <a:r>
              <a:rPr lang="en-US" sz="2400" dirty="0">
                <a:latin typeface="Arial" panose="020B0604020202020204" pitchFamily="34" charset="0"/>
                <a:cs typeface="Arial" panose="020B0604020202020204" pitchFamily="34" charset="0"/>
              </a:rPr>
              <a:t>a</a:t>
            </a:r>
            <a:r>
              <a:rPr lang="en-US" sz="2400" i="1" dirty="0">
                <a:latin typeface="Arial" panose="020B0604020202020204" pitchFamily="34" charset="0"/>
                <a:cs typeface="Arial" panose="020B0604020202020204" pitchFamily="34" charset="0"/>
              </a:rPr>
              <a:t> Boy Scout Troop, it is the </a:t>
            </a:r>
            <a:r>
              <a:rPr lang="en-US" sz="2400" b="1" i="1" dirty="0">
                <a:solidFill>
                  <a:srgbClr val="005596"/>
                </a:solidFill>
                <a:latin typeface="Arial" panose="020B0604020202020204" pitchFamily="34" charset="0"/>
                <a:cs typeface="Arial" panose="020B0604020202020204" pitchFamily="34" charset="0"/>
              </a:rPr>
              <a:t>only</a:t>
            </a:r>
            <a:r>
              <a:rPr lang="en-US" sz="2400" i="1" dirty="0">
                <a:latin typeface="Arial" panose="020B0604020202020204" pitchFamily="34" charset="0"/>
                <a:cs typeface="Arial" panose="020B0604020202020204" pitchFamily="34" charset="0"/>
              </a:rPr>
              <a:t> way. Unless the patrol method is in operation, you don’t really have a Boy Scout Troop.”</a:t>
            </a:r>
          </a:p>
          <a:p>
            <a:endParaRPr lang="en-US"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pPr algn="r"/>
            <a:r>
              <a:rPr lang="en-US" dirty="0">
                <a:latin typeface="Arial" panose="020B0604020202020204" pitchFamily="34" charset="0"/>
                <a:cs typeface="Arial" panose="020B0604020202020204" pitchFamily="34" charset="0"/>
              </a:rPr>
              <a:t>~ Robert Baden-Powell</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7958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2026126" y="3489755"/>
            <a:ext cx="8212020" cy="1384995"/>
          </a:xfrm>
          <a:prstGeom prst="rect">
            <a:avLst/>
          </a:prstGeom>
          <a:noFill/>
        </p:spPr>
        <p:txBody>
          <a:bodyPr wrap="square">
            <a:spAutoFit/>
          </a:bodyPr>
          <a:lstStyle/>
          <a:p>
            <a:r>
              <a:rPr lang="en-US" sz="2400" i="1" dirty="0">
                <a:latin typeface="Arial" panose="020B0604020202020204" pitchFamily="34" charset="0"/>
                <a:cs typeface="Arial" panose="020B0604020202020204" pitchFamily="34" charset="0"/>
              </a:rPr>
              <a:t>“The object of the patrol method is not so much saving the Scoutmaster trouble as to give responsibility to the boy.”</a:t>
            </a:r>
          </a:p>
          <a:p>
            <a:endParaRPr lang="en-US" dirty="0">
              <a:latin typeface="Arial" panose="020B0604020202020204" pitchFamily="34" charset="0"/>
              <a:cs typeface="Arial" panose="020B0604020202020204" pitchFamily="34" charset="0"/>
            </a:endParaRPr>
          </a:p>
          <a:p>
            <a:pPr algn="r"/>
            <a:r>
              <a:rPr lang="en-US" dirty="0">
                <a:latin typeface="Arial" panose="020B0604020202020204" pitchFamily="34" charset="0"/>
                <a:cs typeface="Arial" panose="020B0604020202020204" pitchFamily="34" charset="0"/>
              </a:rPr>
              <a:t>~ Robert Baden-Powell</a:t>
            </a:r>
            <a:endParaRPr lang="en-US" sz="18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74366FF0-87EC-7511-C6C8-C6313ED85EC6}"/>
              </a:ext>
            </a:extLst>
          </p:cNvPr>
          <p:cNvSpPr txBox="1"/>
          <p:nvPr/>
        </p:nvSpPr>
        <p:spPr>
          <a:xfrm>
            <a:off x="1876216" y="854991"/>
            <a:ext cx="8212020" cy="1938992"/>
          </a:xfrm>
          <a:prstGeom prst="rect">
            <a:avLst/>
          </a:prstGeom>
          <a:noFill/>
        </p:spPr>
        <p:txBody>
          <a:bodyPr wrap="square">
            <a:spAutoFit/>
          </a:bodyPr>
          <a:lstStyle/>
          <a:p>
            <a:r>
              <a:rPr lang="en-US" sz="2400" b="1" i="1" dirty="0">
                <a:solidFill>
                  <a:srgbClr val="005596"/>
                </a:solidFill>
                <a:latin typeface="Arial" panose="020B0604020202020204" pitchFamily="34" charset="0"/>
                <a:cs typeface="Arial" panose="020B0604020202020204" pitchFamily="34" charset="0"/>
              </a:rPr>
              <a:t>There are three types of patrols:</a:t>
            </a:r>
          </a:p>
          <a:p>
            <a:endParaRPr lang="en-US" sz="2400" b="1" i="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Regular Patrols</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New-Scout Patrols</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Venture Patrols</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3786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7" name="TextBox 6">
            <a:extLst>
              <a:ext uri="{FF2B5EF4-FFF2-40B4-BE49-F238E27FC236}">
                <a16:creationId xmlns:a16="http://schemas.microsoft.com/office/drawing/2014/main" id="{74366FF0-87EC-7511-C6C8-C6313ED85EC6}"/>
              </a:ext>
            </a:extLst>
          </p:cNvPr>
          <p:cNvSpPr txBox="1"/>
          <p:nvPr/>
        </p:nvSpPr>
        <p:spPr>
          <a:xfrm>
            <a:off x="1876216" y="854991"/>
            <a:ext cx="8212020" cy="1938992"/>
          </a:xfrm>
          <a:prstGeom prst="rect">
            <a:avLst/>
          </a:prstGeom>
          <a:noFill/>
        </p:spPr>
        <p:txBody>
          <a:bodyPr wrap="square">
            <a:spAutoFit/>
          </a:bodyPr>
          <a:lstStyle/>
          <a:p>
            <a:r>
              <a:rPr lang="en-US" sz="2400" b="1" i="1" dirty="0">
                <a:solidFill>
                  <a:srgbClr val="005596"/>
                </a:solidFill>
                <a:latin typeface="Arial" panose="020B0604020202020204" pitchFamily="34" charset="0"/>
                <a:cs typeface="Arial" panose="020B0604020202020204" pitchFamily="34" charset="0"/>
              </a:rPr>
              <a:t>Patrols are successful through the following:</a:t>
            </a:r>
          </a:p>
          <a:p>
            <a:endParaRPr lang="en-US"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Patrol Meetings</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Patrol Activities</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Patrol Names</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90513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Rectangle 64">
            <a:extLst>
              <a:ext uri="{FF2B5EF4-FFF2-40B4-BE49-F238E27FC236}">
                <a16:creationId xmlns:a16="http://schemas.microsoft.com/office/drawing/2014/main" id="{A8043E50-214E-FBE5-A890-05E1CE4F8719}"/>
              </a:ext>
            </a:extLst>
          </p:cNvPr>
          <p:cNvSpPr/>
          <p:nvPr/>
        </p:nvSpPr>
        <p:spPr>
          <a:xfrm>
            <a:off x="2846719" y="2070340"/>
            <a:ext cx="8531523" cy="1685794"/>
          </a:xfrm>
          <a:prstGeom prst="rect">
            <a:avLst/>
          </a:prstGeom>
          <a:solidFill>
            <a:srgbClr val="CE1126"/>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anose="020B0604020202020204" pitchFamily="34" charset="0"/>
              <a:cs typeface="Arial" panose="020B0604020202020204" pitchFamily="34" charset="0"/>
            </a:endParaRPr>
          </a:p>
        </p:txBody>
      </p:sp>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1" name="TextBox 10">
            <a:extLst>
              <a:ext uri="{FF2B5EF4-FFF2-40B4-BE49-F238E27FC236}">
                <a16:creationId xmlns:a16="http://schemas.microsoft.com/office/drawing/2014/main" id="{964C3F6D-E3EB-A3B8-88BB-78BA2119DBF0}"/>
              </a:ext>
            </a:extLst>
          </p:cNvPr>
          <p:cNvSpPr txBox="1"/>
          <p:nvPr/>
        </p:nvSpPr>
        <p:spPr>
          <a:xfrm>
            <a:off x="1326936" y="3202"/>
            <a:ext cx="3912109" cy="707886"/>
          </a:xfrm>
          <a:prstGeom prst="rect">
            <a:avLst/>
          </a:prstGeom>
          <a:noFill/>
        </p:spPr>
        <p:txBody>
          <a:bodyPr wrap="square">
            <a:spAutoFit/>
          </a:bodyPr>
          <a:lstStyle/>
          <a:p>
            <a:pPr algn="ctr"/>
            <a:r>
              <a:rPr lang="en-US" sz="2000" b="1" i="1" dirty="0">
                <a:solidFill>
                  <a:srgbClr val="005596"/>
                </a:solidFill>
                <a:latin typeface="Arial" panose="020B0604020202020204" pitchFamily="34" charset="0"/>
                <a:cs typeface="Arial" panose="020B0604020202020204" pitchFamily="34" charset="0"/>
              </a:rPr>
              <a:t>Troop Organization Chart </a:t>
            </a:r>
          </a:p>
          <a:p>
            <a:pPr algn="ctr"/>
            <a:r>
              <a:rPr lang="en-US" sz="2000" b="1" i="1" dirty="0">
                <a:solidFill>
                  <a:srgbClr val="005596"/>
                </a:solidFill>
                <a:latin typeface="Arial" panose="020B0604020202020204" pitchFamily="34" charset="0"/>
                <a:cs typeface="Arial" panose="020B0604020202020204" pitchFamily="34" charset="0"/>
              </a:rPr>
              <a:t>(Large Troop)</a:t>
            </a:r>
            <a:endParaRPr lang="en-US" sz="1600" dirty="0">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EB835520-4207-AD99-2832-D847FC2210AE}"/>
              </a:ext>
            </a:extLst>
          </p:cNvPr>
          <p:cNvSpPr/>
          <p:nvPr/>
        </p:nvSpPr>
        <p:spPr>
          <a:xfrm>
            <a:off x="6018355" y="164218"/>
            <a:ext cx="1656273" cy="595223"/>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rial" panose="020B0604020202020204" pitchFamily="34" charset="0"/>
                <a:cs typeface="Arial" panose="020B0604020202020204" pitchFamily="34" charset="0"/>
              </a:rPr>
              <a:t>Scoutmaster</a:t>
            </a:r>
          </a:p>
        </p:txBody>
      </p:sp>
      <p:sp>
        <p:nvSpPr>
          <p:cNvPr id="12" name="Rectangle 11">
            <a:extLst>
              <a:ext uri="{FF2B5EF4-FFF2-40B4-BE49-F238E27FC236}">
                <a16:creationId xmlns:a16="http://schemas.microsoft.com/office/drawing/2014/main" id="{F693BF3C-851A-25DB-3A5B-6D85A9D2433E}"/>
              </a:ext>
            </a:extLst>
          </p:cNvPr>
          <p:cNvSpPr/>
          <p:nvPr/>
        </p:nvSpPr>
        <p:spPr>
          <a:xfrm>
            <a:off x="2155073" y="1162446"/>
            <a:ext cx="2158135" cy="442067"/>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Assistant Scoutmaster </a:t>
            </a:r>
          </a:p>
          <a:p>
            <a:pPr algn="ctr"/>
            <a:r>
              <a:rPr lang="en-US" sz="1400" dirty="0">
                <a:latin typeface="Arial" panose="020B0604020202020204" pitchFamily="34" charset="0"/>
                <a:cs typeface="Arial" panose="020B0604020202020204" pitchFamily="34" charset="0"/>
              </a:rPr>
              <a:t>New Scout</a:t>
            </a:r>
          </a:p>
        </p:txBody>
      </p:sp>
      <p:sp>
        <p:nvSpPr>
          <p:cNvPr id="13" name="Rectangle 12">
            <a:extLst>
              <a:ext uri="{FF2B5EF4-FFF2-40B4-BE49-F238E27FC236}">
                <a16:creationId xmlns:a16="http://schemas.microsoft.com/office/drawing/2014/main" id="{CC9C67D9-2906-E41E-A6A8-5B0CA15FC5B1}"/>
              </a:ext>
            </a:extLst>
          </p:cNvPr>
          <p:cNvSpPr/>
          <p:nvPr/>
        </p:nvSpPr>
        <p:spPr>
          <a:xfrm>
            <a:off x="5246024" y="1190158"/>
            <a:ext cx="1656273" cy="414353"/>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Jr. Assistant Scoutmaster</a:t>
            </a:r>
          </a:p>
        </p:txBody>
      </p:sp>
      <p:sp>
        <p:nvSpPr>
          <p:cNvPr id="15" name="Rectangle 14">
            <a:extLst>
              <a:ext uri="{FF2B5EF4-FFF2-40B4-BE49-F238E27FC236}">
                <a16:creationId xmlns:a16="http://schemas.microsoft.com/office/drawing/2014/main" id="{6A403D81-2FD1-99AC-84CC-6CE149FB739C}"/>
              </a:ext>
            </a:extLst>
          </p:cNvPr>
          <p:cNvSpPr/>
          <p:nvPr/>
        </p:nvSpPr>
        <p:spPr>
          <a:xfrm>
            <a:off x="4800182" y="2171720"/>
            <a:ext cx="1656273" cy="409909"/>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Assistant Sr. Patrol Leader</a:t>
            </a:r>
          </a:p>
        </p:txBody>
      </p:sp>
      <p:sp>
        <p:nvSpPr>
          <p:cNvPr id="16" name="Rectangle 15">
            <a:extLst>
              <a:ext uri="{FF2B5EF4-FFF2-40B4-BE49-F238E27FC236}">
                <a16:creationId xmlns:a16="http://schemas.microsoft.com/office/drawing/2014/main" id="{3BCDC92C-3393-EFE1-AB58-8F4132D0D1EC}"/>
              </a:ext>
            </a:extLst>
          </p:cNvPr>
          <p:cNvSpPr/>
          <p:nvPr/>
        </p:nvSpPr>
        <p:spPr>
          <a:xfrm>
            <a:off x="6620499" y="2171719"/>
            <a:ext cx="1656273" cy="409909"/>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Sr. Patrol Leader</a:t>
            </a:r>
          </a:p>
        </p:txBody>
      </p:sp>
      <p:sp>
        <p:nvSpPr>
          <p:cNvPr id="17" name="Rectangle 16">
            <a:extLst>
              <a:ext uri="{FF2B5EF4-FFF2-40B4-BE49-F238E27FC236}">
                <a16:creationId xmlns:a16="http://schemas.microsoft.com/office/drawing/2014/main" id="{35A7AE55-FB7B-1AE1-2FE4-F6FD7557A6FD}"/>
              </a:ext>
            </a:extLst>
          </p:cNvPr>
          <p:cNvSpPr/>
          <p:nvPr/>
        </p:nvSpPr>
        <p:spPr>
          <a:xfrm>
            <a:off x="2941337" y="2690819"/>
            <a:ext cx="1656273" cy="349561"/>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Troop Guide</a:t>
            </a:r>
          </a:p>
        </p:txBody>
      </p:sp>
      <p:sp>
        <p:nvSpPr>
          <p:cNvPr id="18" name="Rectangle 17">
            <a:extLst>
              <a:ext uri="{FF2B5EF4-FFF2-40B4-BE49-F238E27FC236}">
                <a16:creationId xmlns:a16="http://schemas.microsoft.com/office/drawing/2014/main" id="{30A68AAF-1AC2-9A96-E477-50E70EE2F4E4}"/>
              </a:ext>
            </a:extLst>
          </p:cNvPr>
          <p:cNvSpPr/>
          <p:nvPr/>
        </p:nvSpPr>
        <p:spPr>
          <a:xfrm>
            <a:off x="2941074" y="3153897"/>
            <a:ext cx="1656273" cy="457984"/>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New-Scout Patrol Leader</a:t>
            </a:r>
          </a:p>
        </p:txBody>
      </p:sp>
      <p:sp>
        <p:nvSpPr>
          <p:cNvPr id="19" name="Rectangle 18">
            <a:extLst>
              <a:ext uri="{FF2B5EF4-FFF2-40B4-BE49-F238E27FC236}">
                <a16:creationId xmlns:a16="http://schemas.microsoft.com/office/drawing/2014/main" id="{6C875554-1B56-744F-18F9-2D241262B409}"/>
              </a:ext>
            </a:extLst>
          </p:cNvPr>
          <p:cNvSpPr/>
          <p:nvPr/>
        </p:nvSpPr>
        <p:spPr>
          <a:xfrm>
            <a:off x="4801495" y="3153896"/>
            <a:ext cx="1656273" cy="457984"/>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Patrol Leader</a:t>
            </a:r>
          </a:p>
        </p:txBody>
      </p:sp>
      <p:cxnSp>
        <p:nvCxnSpPr>
          <p:cNvPr id="23" name="Connector: Elbow 22">
            <a:extLst>
              <a:ext uri="{FF2B5EF4-FFF2-40B4-BE49-F238E27FC236}">
                <a16:creationId xmlns:a16="http://schemas.microsoft.com/office/drawing/2014/main" id="{9D407793-56CB-0219-4BFF-0DBD7A2BBA7E}"/>
              </a:ext>
            </a:extLst>
          </p:cNvPr>
          <p:cNvCxnSpPr>
            <a:cxnSpLocks/>
            <a:stCxn id="2" idx="2"/>
            <a:endCxn id="16" idx="0"/>
          </p:cNvCxnSpPr>
          <p:nvPr/>
        </p:nvCxnSpPr>
        <p:spPr>
          <a:xfrm rot="16200000" flipH="1">
            <a:off x="6441425" y="1164508"/>
            <a:ext cx="1412278" cy="602144"/>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Connector: Elbow 31">
            <a:extLst>
              <a:ext uri="{FF2B5EF4-FFF2-40B4-BE49-F238E27FC236}">
                <a16:creationId xmlns:a16="http://schemas.microsoft.com/office/drawing/2014/main" id="{CB15A429-4135-2CC7-EF6D-A9A7B3BEAF77}"/>
              </a:ext>
            </a:extLst>
          </p:cNvPr>
          <p:cNvCxnSpPr>
            <a:cxnSpLocks/>
            <a:stCxn id="2" idx="2"/>
            <a:endCxn id="13" idx="0"/>
          </p:cNvCxnSpPr>
          <p:nvPr/>
        </p:nvCxnSpPr>
        <p:spPr>
          <a:xfrm rot="5400000">
            <a:off x="6244969" y="588634"/>
            <a:ext cx="430717" cy="772331"/>
          </a:xfrm>
          <a:prstGeom prst="bentConnector3">
            <a:avLst>
              <a:gd name="adj1" fmla="val 47788"/>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Connector: Elbow 34">
            <a:extLst>
              <a:ext uri="{FF2B5EF4-FFF2-40B4-BE49-F238E27FC236}">
                <a16:creationId xmlns:a16="http://schemas.microsoft.com/office/drawing/2014/main" id="{C2579D97-85DC-EBEF-0EC7-1FAAC235706A}"/>
              </a:ext>
            </a:extLst>
          </p:cNvPr>
          <p:cNvCxnSpPr>
            <a:cxnSpLocks/>
            <a:stCxn id="2" idx="2"/>
            <a:endCxn id="12" idx="0"/>
          </p:cNvCxnSpPr>
          <p:nvPr/>
        </p:nvCxnSpPr>
        <p:spPr>
          <a:xfrm rot="5400000">
            <a:off x="4838815" y="-845232"/>
            <a:ext cx="403005" cy="3612351"/>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69037B63-37BC-A8A5-46AD-11C541AB8FA2}"/>
              </a:ext>
            </a:extLst>
          </p:cNvPr>
          <p:cNvCxnSpPr>
            <a:cxnSpLocks/>
            <a:stCxn id="2" idx="2"/>
            <a:endCxn id="14" idx="0"/>
          </p:cNvCxnSpPr>
          <p:nvPr/>
        </p:nvCxnSpPr>
        <p:spPr>
          <a:xfrm rot="16200000" flipH="1">
            <a:off x="7950614" y="-344682"/>
            <a:ext cx="430717" cy="2638961"/>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Connector: Elbow 41">
            <a:extLst>
              <a:ext uri="{FF2B5EF4-FFF2-40B4-BE49-F238E27FC236}">
                <a16:creationId xmlns:a16="http://schemas.microsoft.com/office/drawing/2014/main" id="{DB44E808-995D-E792-F74A-F8869FA51160}"/>
              </a:ext>
            </a:extLst>
          </p:cNvPr>
          <p:cNvCxnSpPr>
            <a:cxnSpLocks/>
            <a:stCxn id="16" idx="1"/>
            <a:endCxn id="15" idx="3"/>
          </p:cNvCxnSpPr>
          <p:nvPr/>
        </p:nvCxnSpPr>
        <p:spPr>
          <a:xfrm rot="10800000" flipV="1">
            <a:off x="6456455" y="2376673"/>
            <a:ext cx="164044" cy="1"/>
          </a:xfrm>
          <a:prstGeom prst="bentConnector3">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Connector: Elbow 43">
            <a:extLst>
              <a:ext uri="{FF2B5EF4-FFF2-40B4-BE49-F238E27FC236}">
                <a16:creationId xmlns:a16="http://schemas.microsoft.com/office/drawing/2014/main" id="{941CD4B4-7778-7D21-292B-6BA38FE9A9A6}"/>
              </a:ext>
            </a:extLst>
          </p:cNvPr>
          <p:cNvCxnSpPr>
            <a:cxnSpLocks/>
            <a:stCxn id="12" idx="2"/>
            <a:endCxn id="17" idx="0"/>
          </p:cNvCxnSpPr>
          <p:nvPr/>
        </p:nvCxnSpPr>
        <p:spPr>
          <a:xfrm rot="16200000" flipH="1">
            <a:off x="2958654" y="1879999"/>
            <a:ext cx="1086306" cy="535333"/>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832F4DFD-4B6C-824D-50B8-8F28C0652988}"/>
              </a:ext>
            </a:extLst>
          </p:cNvPr>
          <p:cNvCxnSpPr>
            <a:cxnSpLocks/>
            <a:endCxn id="22" idx="0"/>
          </p:cNvCxnSpPr>
          <p:nvPr/>
        </p:nvCxnSpPr>
        <p:spPr>
          <a:xfrm>
            <a:off x="9273388" y="1604511"/>
            <a:ext cx="0" cy="15493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Rectangle 50">
            <a:extLst>
              <a:ext uri="{FF2B5EF4-FFF2-40B4-BE49-F238E27FC236}">
                <a16:creationId xmlns:a16="http://schemas.microsoft.com/office/drawing/2014/main" id="{386D5200-2C65-FC2C-D74E-AC7C9630A940}"/>
              </a:ext>
            </a:extLst>
          </p:cNvPr>
          <p:cNvSpPr/>
          <p:nvPr/>
        </p:nvSpPr>
        <p:spPr>
          <a:xfrm>
            <a:off x="970583" y="2690819"/>
            <a:ext cx="1656273" cy="349562"/>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Den Chief</a:t>
            </a:r>
          </a:p>
        </p:txBody>
      </p:sp>
      <p:cxnSp>
        <p:nvCxnSpPr>
          <p:cNvPr id="52" name="Connector: Elbow 51">
            <a:extLst>
              <a:ext uri="{FF2B5EF4-FFF2-40B4-BE49-F238E27FC236}">
                <a16:creationId xmlns:a16="http://schemas.microsoft.com/office/drawing/2014/main" id="{50A448B8-F675-3516-8B2A-EBCD4CE916B9}"/>
              </a:ext>
            </a:extLst>
          </p:cNvPr>
          <p:cNvCxnSpPr>
            <a:cxnSpLocks/>
            <a:stCxn id="12" idx="2"/>
            <a:endCxn id="51" idx="0"/>
          </p:cNvCxnSpPr>
          <p:nvPr/>
        </p:nvCxnSpPr>
        <p:spPr>
          <a:xfrm rot="5400000">
            <a:off x="1973278" y="1429956"/>
            <a:ext cx="1086306" cy="1435421"/>
          </a:xfrm>
          <a:prstGeom prst="bentConnector3">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0F001C56-163E-20B9-F6CE-285DCC3011A7}"/>
              </a:ext>
            </a:extLst>
          </p:cNvPr>
          <p:cNvCxnSpPr>
            <a:cxnSpLocks/>
            <a:stCxn id="17" idx="3"/>
          </p:cNvCxnSpPr>
          <p:nvPr/>
        </p:nvCxnSpPr>
        <p:spPr>
          <a:xfrm>
            <a:off x="4597610" y="2865600"/>
            <a:ext cx="467577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Connector: Elbow 57">
            <a:extLst>
              <a:ext uri="{FF2B5EF4-FFF2-40B4-BE49-F238E27FC236}">
                <a16:creationId xmlns:a16="http://schemas.microsoft.com/office/drawing/2014/main" id="{521E7443-428B-9175-5BC4-7A38BFEAB0B0}"/>
              </a:ext>
            </a:extLst>
          </p:cNvPr>
          <p:cNvCxnSpPr>
            <a:cxnSpLocks/>
            <a:stCxn id="16" idx="2"/>
            <a:endCxn id="17" idx="3"/>
          </p:cNvCxnSpPr>
          <p:nvPr/>
        </p:nvCxnSpPr>
        <p:spPr>
          <a:xfrm rot="5400000">
            <a:off x="5881137" y="1298101"/>
            <a:ext cx="283972" cy="2851026"/>
          </a:xfrm>
          <a:prstGeom prst="bentConnector2">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966E84B7-B666-6D64-1F3B-B3DEBEA2937C}"/>
              </a:ext>
            </a:extLst>
          </p:cNvPr>
          <p:cNvCxnSpPr>
            <a:cxnSpLocks/>
            <a:stCxn id="19" idx="0"/>
          </p:cNvCxnSpPr>
          <p:nvPr/>
        </p:nvCxnSpPr>
        <p:spPr>
          <a:xfrm flipV="1">
            <a:off x="5629632" y="2865600"/>
            <a:ext cx="2315" cy="2882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60302EE5-1D79-4B99-E064-4456D0921CE9}"/>
              </a:ext>
            </a:extLst>
          </p:cNvPr>
          <p:cNvCxnSpPr/>
          <p:nvPr/>
        </p:nvCxnSpPr>
        <p:spPr>
          <a:xfrm flipH="1" flipV="1">
            <a:off x="7441013" y="2698499"/>
            <a:ext cx="1" cy="4639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id="{8110D7F2-6BCC-ED1B-B2BA-9F7CEA60030B}"/>
              </a:ext>
            </a:extLst>
          </p:cNvPr>
          <p:cNvSpPr txBox="1"/>
          <p:nvPr/>
        </p:nvSpPr>
        <p:spPr>
          <a:xfrm>
            <a:off x="9141892" y="2130455"/>
            <a:ext cx="2400394" cy="830997"/>
          </a:xfrm>
          <a:prstGeom prst="rect">
            <a:avLst/>
          </a:prstGeom>
          <a:noFill/>
        </p:spPr>
        <p:txBody>
          <a:bodyPr wrap="square">
            <a:spAutoFit/>
          </a:bodyPr>
          <a:lstStyle/>
          <a:p>
            <a:pPr algn="ctr"/>
            <a:r>
              <a:rPr lang="en-US" sz="1600" dirty="0">
                <a:solidFill>
                  <a:schemeClr val="bg1"/>
                </a:solidFill>
                <a:latin typeface="Arial" panose="020B0604020202020204" pitchFamily="34" charset="0"/>
                <a:cs typeface="Arial" panose="020B0604020202020204" pitchFamily="34" charset="0"/>
              </a:rPr>
              <a:t>Patrol Leader’s</a:t>
            </a:r>
          </a:p>
          <a:p>
            <a:pPr algn="ctr"/>
            <a:r>
              <a:rPr lang="en-US" sz="1600" dirty="0">
                <a:solidFill>
                  <a:schemeClr val="bg1"/>
                </a:solidFill>
                <a:latin typeface="Arial" panose="020B0604020202020204" pitchFamily="34" charset="0"/>
                <a:cs typeface="Arial" panose="020B0604020202020204" pitchFamily="34" charset="0"/>
              </a:rPr>
              <a:t>Council (PLC)</a:t>
            </a:r>
          </a:p>
          <a:p>
            <a:pPr algn="ctr"/>
            <a:r>
              <a:rPr lang="en-US" sz="1400" b="1" dirty="0">
                <a:solidFill>
                  <a:schemeClr val="bg1"/>
                </a:solidFill>
                <a:latin typeface="Arial" panose="020B0604020202020204" pitchFamily="34" charset="0"/>
                <a:cs typeface="Arial" panose="020B0604020202020204" pitchFamily="34" charset="0"/>
              </a:rPr>
              <a:t>*Scribe is part of PLC</a:t>
            </a:r>
            <a:endParaRPr lang="en-US" sz="1100" b="1" dirty="0">
              <a:solidFill>
                <a:schemeClr val="bg1"/>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583940FD-9C94-38C0-B40F-02A390DD1884}"/>
              </a:ext>
            </a:extLst>
          </p:cNvPr>
          <p:cNvSpPr/>
          <p:nvPr/>
        </p:nvSpPr>
        <p:spPr>
          <a:xfrm>
            <a:off x="6620498" y="3153895"/>
            <a:ext cx="1656273" cy="466736"/>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Patrol Leader</a:t>
            </a:r>
          </a:p>
        </p:txBody>
      </p:sp>
      <p:sp>
        <p:nvSpPr>
          <p:cNvPr id="22" name="Rectangle 21">
            <a:extLst>
              <a:ext uri="{FF2B5EF4-FFF2-40B4-BE49-F238E27FC236}">
                <a16:creationId xmlns:a16="http://schemas.microsoft.com/office/drawing/2014/main" id="{31F0DC44-C47B-9F57-409C-D76649BEEC25}"/>
              </a:ext>
            </a:extLst>
          </p:cNvPr>
          <p:cNvSpPr/>
          <p:nvPr/>
        </p:nvSpPr>
        <p:spPr>
          <a:xfrm>
            <a:off x="8445251" y="3153894"/>
            <a:ext cx="1656273" cy="466736"/>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Venture Patrol</a:t>
            </a:r>
          </a:p>
        </p:txBody>
      </p:sp>
      <p:sp>
        <p:nvSpPr>
          <p:cNvPr id="109" name="Rectangle 108">
            <a:extLst>
              <a:ext uri="{FF2B5EF4-FFF2-40B4-BE49-F238E27FC236}">
                <a16:creationId xmlns:a16="http://schemas.microsoft.com/office/drawing/2014/main" id="{82C24EBC-AD6B-00E2-C974-41E58981733E}"/>
              </a:ext>
            </a:extLst>
          </p:cNvPr>
          <p:cNvSpPr/>
          <p:nvPr/>
        </p:nvSpPr>
        <p:spPr>
          <a:xfrm>
            <a:off x="4803810" y="3864394"/>
            <a:ext cx="1656273" cy="457984"/>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Assistant Patrol Leader</a:t>
            </a:r>
          </a:p>
        </p:txBody>
      </p:sp>
      <p:sp>
        <p:nvSpPr>
          <p:cNvPr id="110" name="Rectangle 109">
            <a:extLst>
              <a:ext uri="{FF2B5EF4-FFF2-40B4-BE49-F238E27FC236}">
                <a16:creationId xmlns:a16="http://schemas.microsoft.com/office/drawing/2014/main" id="{00E331FF-3E6B-2792-2257-04FBA5CF9574}"/>
              </a:ext>
            </a:extLst>
          </p:cNvPr>
          <p:cNvSpPr/>
          <p:nvPr/>
        </p:nvSpPr>
        <p:spPr>
          <a:xfrm>
            <a:off x="6622813" y="3864393"/>
            <a:ext cx="1656273" cy="466736"/>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Assistant Patrol Leader</a:t>
            </a:r>
          </a:p>
        </p:txBody>
      </p:sp>
      <p:cxnSp>
        <p:nvCxnSpPr>
          <p:cNvPr id="111" name="Straight Connector 110">
            <a:extLst>
              <a:ext uri="{FF2B5EF4-FFF2-40B4-BE49-F238E27FC236}">
                <a16:creationId xmlns:a16="http://schemas.microsoft.com/office/drawing/2014/main" id="{ED5B1408-CF9B-A20F-5B34-61A5F904F2F3}"/>
              </a:ext>
            </a:extLst>
          </p:cNvPr>
          <p:cNvCxnSpPr>
            <a:endCxn id="109" idx="0"/>
          </p:cNvCxnSpPr>
          <p:nvPr/>
        </p:nvCxnSpPr>
        <p:spPr>
          <a:xfrm>
            <a:off x="5628319" y="3620630"/>
            <a:ext cx="3628" cy="2437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B634C20D-42AA-F337-EEF0-6990C19A6032}"/>
              </a:ext>
            </a:extLst>
          </p:cNvPr>
          <p:cNvCxnSpPr>
            <a:endCxn id="110" idx="0"/>
          </p:cNvCxnSpPr>
          <p:nvPr/>
        </p:nvCxnSpPr>
        <p:spPr>
          <a:xfrm>
            <a:off x="7448636" y="3634253"/>
            <a:ext cx="2314" cy="2301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5" name="Rectangle 114">
            <a:extLst>
              <a:ext uri="{FF2B5EF4-FFF2-40B4-BE49-F238E27FC236}">
                <a16:creationId xmlns:a16="http://schemas.microsoft.com/office/drawing/2014/main" id="{A8E94524-58C7-977E-6154-0CC83254A4A9}"/>
              </a:ext>
            </a:extLst>
          </p:cNvPr>
          <p:cNvSpPr/>
          <p:nvPr/>
        </p:nvSpPr>
        <p:spPr>
          <a:xfrm>
            <a:off x="4800182" y="4416554"/>
            <a:ext cx="1656273" cy="457984"/>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Arial" panose="020B0604020202020204" pitchFamily="34" charset="0"/>
                <a:cs typeface="Arial" panose="020B0604020202020204" pitchFamily="34" charset="0"/>
              </a:rPr>
              <a:t>Patrol: Scribe, Quartermaster, </a:t>
            </a:r>
            <a:r>
              <a:rPr lang="en-US" sz="1000" dirty="0" err="1">
                <a:latin typeface="Arial" panose="020B0604020202020204" pitchFamily="34" charset="0"/>
                <a:cs typeface="Arial" panose="020B0604020202020204" pitchFamily="34" charset="0"/>
              </a:rPr>
              <a:t>Grubmaster</a:t>
            </a:r>
            <a:r>
              <a:rPr lang="en-US" sz="1000" dirty="0">
                <a:latin typeface="Arial" panose="020B0604020202020204" pitchFamily="34" charset="0"/>
                <a:cs typeface="Arial" panose="020B0604020202020204" pitchFamily="34" charset="0"/>
              </a:rPr>
              <a:t>, Cheermaster</a:t>
            </a:r>
          </a:p>
        </p:txBody>
      </p:sp>
      <p:sp>
        <p:nvSpPr>
          <p:cNvPr id="117" name="Rectangle 116">
            <a:extLst>
              <a:ext uri="{FF2B5EF4-FFF2-40B4-BE49-F238E27FC236}">
                <a16:creationId xmlns:a16="http://schemas.microsoft.com/office/drawing/2014/main" id="{C27AF36D-9887-4ABA-7004-D68BF8AAD646}"/>
              </a:ext>
            </a:extLst>
          </p:cNvPr>
          <p:cNvSpPr/>
          <p:nvPr/>
        </p:nvSpPr>
        <p:spPr>
          <a:xfrm>
            <a:off x="6620498" y="4416554"/>
            <a:ext cx="1656273" cy="457984"/>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Arial" panose="020B0604020202020204" pitchFamily="34" charset="0"/>
                <a:cs typeface="Arial" panose="020B0604020202020204" pitchFamily="34" charset="0"/>
              </a:rPr>
              <a:t>Patrol: Scribe, Quartermaster, </a:t>
            </a:r>
            <a:r>
              <a:rPr lang="en-US" sz="1000" dirty="0" err="1">
                <a:latin typeface="Arial" panose="020B0604020202020204" pitchFamily="34" charset="0"/>
                <a:cs typeface="Arial" panose="020B0604020202020204" pitchFamily="34" charset="0"/>
              </a:rPr>
              <a:t>Grubmaster</a:t>
            </a:r>
            <a:r>
              <a:rPr lang="en-US" sz="1000" dirty="0">
                <a:latin typeface="Arial" panose="020B0604020202020204" pitchFamily="34" charset="0"/>
                <a:cs typeface="Arial" panose="020B0604020202020204" pitchFamily="34" charset="0"/>
              </a:rPr>
              <a:t>, Cheermaster</a:t>
            </a:r>
          </a:p>
        </p:txBody>
      </p:sp>
      <p:sp>
        <p:nvSpPr>
          <p:cNvPr id="118" name="Rectangle 117">
            <a:extLst>
              <a:ext uri="{FF2B5EF4-FFF2-40B4-BE49-F238E27FC236}">
                <a16:creationId xmlns:a16="http://schemas.microsoft.com/office/drawing/2014/main" id="{13AE9D10-A250-84C0-54F2-968A019F6314}"/>
              </a:ext>
            </a:extLst>
          </p:cNvPr>
          <p:cNvSpPr/>
          <p:nvPr/>
        </p:nvSpPr>
        <p:spPr>
          <a:xfrm>
            <a:off x="594114" y="5156653"/>
            <a:ext cx="1656273" cy="457984"/>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OA Troop Representative</a:t>
            </a:r>
          </a:p>
        </p:txBody>
      </p:sp>
      <p:cxnSp>
        <p:nvCxnSpPr>
          <p:cNvPr id="1031" name="Connector: Elbow 1030">
            <a:extLst>
              <a:ext uri="{FF2B5EF4-FFF2-40B4-BE49-F238E27FC236}">
                <a16:creationId xmlns:a16="http://schemas.microsoft.com/office/drawing/2014/main" id="{6CA4EE73-3CBA-EE45-5CC6-36F381FC069D}"/>
              </a:ext>
            </a:extLst>
          </p:cNvPr>
          <p:cNvCxnSpPr>
            <a:cxnSpLocks/>
            <a:stCxn id="15" idx="1"/>
          </p:cNvCxnSpPr>
          <p:nvPr/>
        </p:nvCxnSpPr>
        <p:spPr>
          <a:xfrm rot="10800000" flipV="1">
            <a:off x="1422248" y="2376674"/>
            <a:ext cx="3377934" cy="2600097"/>
          </a:xfrm>
          <a:prstGeom prst="bentConnector3">
            <a:avLst>
              <a:gd name="adj1" fmla="val 61747"/>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0" name="Straight Connector 1039">
            <a:extLst>
              <a:ext uri="{FF2B5EF4-FFF2-40B4-BE49-F238E27FC236}">
                <a16:creationId xmlns:a16="http://schemas.microsoft.com/office/drawing/2014/main" id="{DB9377FF-52D7-42FB-2EAB-33507EE41862}"/>
              </a:ext>
            </a:extLst>
          </p:cNvPr>
          <p:cNvCxnSpPr>
            <a:cxnSpLocks/>
          </p:cNvCxnSpPr>
          <p:nvPr/>
        </p:nvCxnSpPr>
        <p:spPr>
          <a:xfrm flipV="1">
            <a:off x="1422892" y="4976771"/>
            <a:ext cx="0" cy="1798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5" name="Straight Connector 1044">
            <a:extLst>
              <a:ext uri="{FF2B5EF4-FFF2-40B4-BE49-F238E27FC236}">
                <a16:creationId xmlns:a16="http://schemas.microsoft.com/office/drawing/2014/main" id="{5E7D31E6-5B01-D344-9E6D-84195C195A54}"/>
              </a:ext>
            </a:extLst>
          </p:cNvPr>
          <p:cNvCxnSpPr>
            <a:cxnSpLocks/>
          </p:cNvCxnSpPr>
          <p:nvPr/>
        </p:nvCxnSpPr>
        <p:spPr>
          <a:xfrm>
            <a:off x="1422249" y="4976772"/>
            <a:ext cx="881140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4D26AA5F-04FB-2EBC-2850-9F9DCE202B89}"/>
              </a:ext>
            </a:extLst>
          </p:cNvPr>
          <p:cNvCxnSpPr>
            <a:cxnSpLocks/>
          </p:cNvCxnSpPr>
          <p:nvPr/>
        </p:nvCxnSpPr>
        <p:spPr>
          <a:xfrm flipV="1">
            <a:off x="2942360" y="4976771"/>
            <a:ext cx="0" cy="1798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9" name="Rectangle 118">
            <a:extLst>
              <a:ext uri="{FF2B5EF4-FFF2-40B4-BE49-F238E27FC236}">
                <a16:creationId xmlns:a16="http://schemas.microsoft.com/office/drawing/2014/main" id="{F3D9BCC4-A039-0EC9-25E3-204A1FA3B1B1}"/>
              </a:ext>
            </a:extLst>
          </p:cNvPr>
          <p:cNvSpPr/>
          <p:nvPr/>
        </p:nvSpPr>
        <p:spPr>
          <a:xfrm>
            <a:off x="2406003" y="5154770"/>
            <a:ext cx="1122057" cy="457984"/>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Instructor</a:t>
            </a:r>
          </a:p>
        </p:txBody>
      </p:sp>
      <p:cxnSp>
        <p:nvCxnSpPr>
          <p:cNvPr id="157" name="Straight Connector 156">
            <a:extLst>
              <a:ext uri="{FF2B5EF4-FFF2-40B4-BE49-F238E27FC236}">
                <a16:creationId xmlns:a16="http://schemas.microsoft.com/office/drawing/2014/main" id="{F5AFF8F1-6133-CC33-7F14-437D57DCC20C}"/>
              </a:ext>
            </a:extLst>
          </p:cNvPr>
          <p:cNvCxnSpPr>
            <a:cxnSpLocks/>
          </p:cNvCxnSpPr>
          <p:nvPr/>
        </p:nvCxnSpPr>
        <p:spPr>
          <a:xfrm flipV="1">
            <a:off x="4418735" y="4976771"/>
            <a:ext cx="0" cy="1798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0" name="Rectangle 119">
            <a:extLst>
              <a:ext uri="{FF2B5EF4-FFF2-40B4-BE49-F238E27FC236}">
                <a16:creationId xmlns:a16="http://schemas.microsoft.com/office/drawing/2014/main" id="{1C2BFE89-B19B-FA28-9890-33CD25BB552B}"/>
              </a:ext>
            </a:extLst>
          </p:cNvPr>
          <p:cNvSpPr/>
          <p:nvPr/>
        </p:nvSpPr>
        <p:spPr>
          <a:xfrm>
            <a:off x="3670505" y="5154770"/>
            <a:ext cx="1442515" cy="457984"/>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Quartermaster</a:t>
            </a:r>
          </a:p>
        </p:txBody>
      </p:sp>
      <p:cxnSp>
        <p:nvCxnSpPr>
          <p:cNvPr id="158" name="Straight Connector 157">
            <a:extLst>
              <a:ext uri="{FF2B5EF4-FFF2-40B4-BE49-F238E27FC236}">
                <a16:creationId xmlns:a16="http://schemas.microsoft.com/office/drawing/2014/main" id="{36E2672E-B8EC-CD20-6C90-A12727C3BEBC}"/>
              </a:ext>
            </a:extLst>
          </p:cNvPr>
          <p:cNvCxnSpPr>
            <a:cxnSpLocks/>
          </p:cNvCxnSpPr>
          <p:nvPr/>
        </p:nvCxnSpPr>
        <p:spPr>
          <a:xfrm flipV="1">
            <a:off x="5628319" y="4976771"/>
            <a:ext cx="0" cy="1798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1" name="Rectangle 120">
            <a:extLst>
              <a:ext uri="{FF2B5EF4-FFF2-40B4-BE49-F238E27FC236}">
                <a16:creationId xmlns:a16="http://schemas.microsoft.com/office/drawing/2014/main" id="{7D616814-6B26-3CF2-5B85-74D8950310F9}"/>
              </a:ext>
            </a:extLst>
          </p:cNvPr>
          <p:cNvSpPr/>
          <p:nvPr/>
        </p:nvSpPr>
        <p:spPr>
          <a:xfrm>
            <a:off x="5239046" y="5147902"/>
            <a:ext cx="779310" cy="457984"/>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Scribe</a:t>
            </a:r>
          </a:p>
        </p:txBody>
      </p:sp>
      <p:cxnSp>
        <p:nvCxnSpPr>
          <p:cNvPr id="159" name="Straight Connector 158">
            <a:extLst>
              <a:ext uri="{FF2B5EF4-FFF2-40B4-BE49-F238E27FC236}">
                <a16:creationId xmlns:a16="http://schemas.microsoft.com/office/drawing/2014/main" id="{ACC83AB6-12F4-1FB4-3DE8-007562D67477}"/>
              </a:ext>
            </a:extLst>
          </p:cNvPr>
          <p:cNvCxnSpPr>
            <a:cxnSpLocks/>
          </p:cNvCxnSpPr>
          <p:nvPr/>
        </p:nvCxnSpPr>
        <p:spPr>
          <a:xfrm flipV="1">
            <a:off x="6680832" y="4974887"/>
            <a:ext cx="0" cy="1798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Rectangle 121">
            <a:extLst>
              <a:ext uri="{FF2B5EF4-FFF2-40B4-BE49-F238E27FC236}">
                <a16:creationId xmlns:a16="http://schemas.microsoft.com/office/drawing/2014/main" id="{C36180B6-A8FC-6021-EB85-89C7017C61BC}"/>
              </a:ext>
            </a:extLst>
          </p:cNvPr>
          <p:cNvSpPr/>
          <p:nvPr/>
        </p:nvSpPr>
        <p:spPr>
          <a:xfrm>
            <a:off x="6131132" y="5146207"/>
            <a:ext cx="1024048" cy="457984"/>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Librarian</a:t>
            </a:r>
          </a:p>
        </p:txBody>
      </p:sp>
      <p:cxnSp>
        <p:nvCxnSpPr>
          <p:cNvPr id="160" name="Straight Connector 159">
            <a:extLst>
              <a:ext uri="{FF2B5EF4-FFF2-40B4-BE49-F238E27FC236}">
                <a16:creationId xmlns:a16="http://schemas.microsoft.com/office/drawing/2014/main" id="{EF184798-4348-BBE5-ED47-660C1B5F2B0C}"/>
              </a:ext>
            </a:extLst>
          </p:cNvPr>
          <p:cNvCxnSpPr>
            <a:cxnSpLocks/>
          </p:cNvCxnSpPr>
          <p:nvPr/>
        </p:nvCxnSpPr>
        <p:spPr>
          <a:xfrm flipV="1">
            <a:off x="7788113" y="4974887"/>
            <a:ext cx="0" cy="1798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3" name="Rectangle 122">
            <a:extLst>
              <a:ext uri="{FF2B5EF4-FFF2-40B4-BE49-F238E27FC236}">
                <a16:creationId xmlns:a16="http://schemas.microsoft.com/office/drawing/2014/main" id="{7EC26D91-23D2-5543-4D8A-E9CC12F0FE22}"/>
              </a:ext>
            </a:extLst>
          </p:cNvPr>
          <p:cNvSpPr/>
          <p:nvPr/>
        </p:nvSpPr>
        <p:spPr>
          <a:xfrm>
            <a:off x="7267956" y="5144028"/>
            <a:ext cx="1024048" cy="457984"/>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Historian</a:t>
            </a:r>
          </a:p>
        </p:txBody>
      </p:sp>
      <p:cxnSp>
        <p:nvCxnSpPr>
          <p:cNvPr id="161" name="Straight Connector 160">
            <a:extLst>
              <a:ext uri="{FF2B5EF4-FFF2-40B4-BE49-F238E27FC236}">
                <a16:creationId xmlns:a16="http://schemas.microsoft.com/office/drawing/2014/main" id="{0153216B-035E-11B3-5948-F710588CC13A}"/>
              </a:ext>
            </a:extLst>
          </p:cNvPr>
          <p:cNvCxnSpPr>
            <a:cxnSpLocks/>
          </p:cNvCxnSpPr>
          <p:nvPr/>
        </p:nvCxnSpPr>
        <p:spPr>
          <a:xfrm flipV="1">
            <a:off x="8981119" y="4974887"/>
            <a:ext cx="0" cy="1798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4" name="Rectangle 123">
            <a:extLst>
              <a:ext uri="{FF2B5EF4-FFF2-40B4-BE49-F238E27FC236}">
                <a16:creationId xmlns:a16="http://schemas.microsoft.com/office/drawing/2014/main" id="{E60F5A55-4D99-D70A-2D1C-C6A9B1C7376C}"/>
              </a:ext>
            </a:extLst>
          </p:cNvPr>
          <p:cNvSpPr/>
          <p:nvPr/>
        </p:nvSpPr>
        <p:spPr>
          <a:xfrm>
            <a:off x="8445251" y="5144028"/>
            <a:ext cx="1024048" cy="457984"/>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Chaplain’s Aide</a:t>
            </a:r>
          </a:p>
        </p:txBody>
      </p:sp>
      <p:cxnSp>
        <p:nvCxnSpPr>
          <p:cNvPr id="162" name="Straight Connector 161">
            <a:extLst>
              <a:ext uri="{FF2B5EF4-FFF2-40B4-BE49-F238E27FC236}">
                <a16:creationId xmlns:a16="http://schemas.microsoft.com/office/drawing/2014/main" id="{235CF1E9-31AA-33D9-74D9-C6B1BFDD7686}"/>
              </a:ext>
            </a:extLst>
          </p:cNvPr>
          <p:cNvCxnSpPr>
            <a:cxnSpLocks/>
          </p:cNvCxnSpPr>
          <p:nvPr/>
        </p:nvCxnSpPr>
        <p:spPr>
          <a:xfrm flipV="1">
            <a:off x="10233657" y="4974887"/>
            <a:ext cx="0" cy="1798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5" name="Rectangle 124">
            <a:extLst>
              <a:ext uri="{FF2B5EF4-FFF2-40B4-BE49-F238E27FC236}">
                <a16:creationId xmlns:a16="http://schemas.microsoft.com/office/drawing/2014/main" id="{90B27F58-6373-452B-CD7F-D1B2A542739A}"/>
              </a:ext>
            </a:extLst>
          </p:cNvPr>
          <p:cNvSpPr/>
          <p:nvPr/>
        </p:nvSpPr>
        <p:spPr>
          <a:xfrm>
            <a:off x="9622546" y="5144028"/>
            <a:ext cx="1167374" cy="457984"/>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Webmaster</a:t>
            </a:r>
          </a:p>
        </p:txBody>
      </p:sp>
      <p:sp>
        <p:nvSpPr>
          <p:cNvPr id="14" name="Rectangle 13">
            <a:extLst>
              <a:ext uri="{FF2B5EF4-FFF2-40B4-BE49-F238E27FC236}">
                <a16:creationId xmlns:a16="http://schemas.microsoft.com/office/drawing/2014/main" id="{F011DA8A-4357-381D-F07A-712428332A19}"/>
              </a:ext>
            </a:extLst>
          </p:cNvPr>
          <p:cNvSpPr/>
          <p:nvPr/>
        </p:nvSpPr>
        <p:spPr>
          <a:xfrm>
            <a:off x="8445251" y="1190158"/>
            <a:ext cx="2080404" cy="414353"/>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Assistant Scoutmaster Venture</a:t>
            </a:r>
          </a:p>
        </p:txBody>
      </p:sp>
    </p:spTree>
    <p:extLst>
      <p:ext uri="{BB962C8B-B14F-4D97-AF65-F5344CB8AC3E}">
        <p14:creationId xmlns:p14="http://schemas.microsoft.com/office/powerpoint/2010/main" val="28642165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Rectangle 64">
            <a:extLst>
              <a:ext uri="{FF2B5EF4-FFF2-40B4-BE49-F238E27FC236}">
                <a16:creationId xmlns:a16="http://schemas.microsoft.com/office/drawing/2014/main" id="{A8043E50-214E-FBE5-A890-05E1CE4F8719}"/>
              </a:ext>
            </a:extLst>
          </p:cNvPr>
          <p:cNvSpPr/>
          <p:nvPr/>
        </p:nvSpPr>
        <p:spPr>
          <a:xfrm>
            <a:off x="2846719" y="2070340"/>
            <a:ext cx="8531523" cy="1685794"/>
          </a:xfrm>
          <a:prstGeom prst="rect">
            <a:avLst/>
          </a:prstGeom>
          <a:solidFill>
            <a:srgbClr val="CE1126"/>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anose="020B0604020202020204" pitchFamily="34" charset="0"/>
              <a:cs typeface="Arial" panose="020B0604020202020204" pitchFamily="34" charset="0"/>
            </a:endParaRPr>
          </a:p>
        </p:txBody>
      </p:sp>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1" name="TextBox 10">
            <a:extLst>
              <a:ext uri="{FF2B5EF4-FFF2-40B4-BE49-F238E27FC236}">
                <a16:creationId xmlns:a16="http://schemas.microsoft.com/office/drawing/2014/main" id="{964C3F6D-E3EB-A3B8-88BB-78BA2119DBF0}"/>
              </a:ext>
            </a:extLst>
          </p:cNvPr>
          <p:cNvSpPr txBox="1"/>
          <p:nvPr/>
        </p:nvSpPr>
        <p:spPr>
          <a:xfrm>
            <a:off x="1326936" y="3202"/>
            <a:ext cx="3912109" cy="830997"/>
          </a:xfrm>
          <a:prstGeom prst="rect">
            <a:avLst/>
          </a:prstGeom>
          <a:noFill/>
        </p:spPr>
        <p:txBody>
          <a:bodyPr wrap="square">
            <a:spAutoFit/>
          </a:bodyPr>
          <a:lstStyle/>
          <a:p>
            <a:pPr algn="ctr"/>
            <a:r>
              <a:rPr lang="en-US" sz="2400" b="1" i="1" dirty="0">
                <a:solidFill>
                  <a:srgbClr val="005596"/>
                </a:solidFill>
                <a:latin typeface="Arial" panose="020B0604020202020204" pitchFamily="34" charset="0"/>
                <a:cs typeface="Arial" panose="020B0604020202020204" pitchFamily="34" charset="0"/>
              </a:rPr>
              <a:t>Troop Organization Chart </a:t>
            </a:r>
          </a:p>
          <a:p>
            <a:pPr algn="ctr"/>
            <a:r>
              <a:rPr lang="en-US" sz="2400" b="1" i="1" dirty="0">
                <a:solidFill>
                  <a:srgbClr val="005596"/>
                </a:solidFill>
                <a:latin typeface="Arial" panose="020B0604020202020204" pitchFamily="34" charset="0"/>
                <a:cs typeface="Arial" panose="020B0604020202020204" pitchFamily="34" charset="0"/>
              </a:rPr>
              <a:t>(Large Troop)</a:t>
            </a:r>
            <a:endParaRPr lang="en-US" sz="1800" dirty="0">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EB835520-4207-AD99-2832-D847FC2210AE}"/>
              </a:ext>
            </a:extLst>
          </p:cNvPr>
          <p:cNvSpPr/>
          <p:nvPr/>
        </p:nvSpPr>
        <p:spPr>
          <a:xfrm>
            <a:off x="6018355" y="164218"/>
            <a:ext cx="1656273" cy="595223"/>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rial" panose="020B0604020202020204" pitchFamily="34" charset="0"/>
                <a:cs typeface="Arial" panose="020B0604020202020204" pitchFamily="34" charset="0"/>
              </a:rPr>
              <a:t>Scoutmaster</a:t>
            </a:r>
          </a:p>
        </p:txBody>
      </p:sp>
      <p:sp>
        <p:nvSpPr>
          <p:cNvPr id="12" name="Rectangle 11">
            <a:extLst>
              <a:ext uri="{FF2B5EF4-FFF2-40B4-BE49-F238E27FC236}">
                <a16:creationId xmlns:a16="http://schemas.microsoft.com/office/drawing/2014/main" id="{F693BF3C-851A-25DB-3A5B-6D85A9D2433E}"/>
              </a:ext>
            </a:extLst>
          </p:cNvPr>
          <p:cNvSpPr/>
          <p:nvPr/>
        </p:nvSpPr>
        <p:spPr>
          <a:xfrm>
            <a:off x="2155073" y="1162446"/>
            <a:ext cx="2158135" cy="442067"/>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Assistant Scoutmaster </a:t>
            </a:r>
          </a:p>
          <a:p>
            <a:pPr algn="ctr"/>
            <a:r>
              <a:rPr lang="en-US" sz="1400" dirty="0">
                <a:latin typeface="Arial" panose="020B0604020202020204" pitchFamily="34" charset="0"/>
                <a:cs typeface="Arial" panose="020B0604020202020204" pitchFamily="34" charset="0"/>
              </a:rPr>
              <a:t>New Scout</a:t>
            </a:r>
          </a:p>
        </p:txBody>
      </p:sp>
      <p:sp>
        <p:nvSpPr>
          <p:cNvPr id="14" name="Rectangle 13">
            <a:extLst>
              <a:ext uri="{FF2B5EF4-FFF2-40B4-BE49-F238E27FC236}">
                <a16:creationId xmlns:a16="http://schemas.microsoft.com/office/drawing/2014/main" id="{F011DA8A-4357-381D-F07A-712428332A19}"/>
              </a:ext>
            </a:extLst>
          </p:cNvPr>
          <p:cNvSpPr/>
          <p:nvPr/>
        </p:nvSpPr>
        <p:spPr>
          <a:xfrm>
            <a:off x="8445251" y="1190158"/>
            <a:ext cx="1940953" cy="414353"/>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Assistant Scoutmaster Venture</a:t>
            </a:r>
          </a:p>
        </p:txBody>
      </p:sp>
      <p:sp>
        <p:nvSpPr>
          <p:cNvPr id="16" name="Rectangle 15">
            <a:extLst>
              <a:ext uri="{FF2B5EF4-FFF2-40B4-BE49-F238E27FC236}">
                <a16:creationId xmlns:a16="http://schemas.microsoft.com/office/drawing/2014/main" id="{3BCDC92C-3393-EFE1-AB58-8F4132D0D1EC}"/>
              </a:ext>
            </a:extLst>
          </p:cNvPr>
          <p:cNvSpPr/>
          <p:nvPr/>
        </p:nvSpPr>
        <p:spPr>
          <a:xfrm>
            <a:off x="6620499" y="2171719"/>
            <a:ext cx="1656273" cy="409909"/>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Sr. Patrol Leader</a:t>
            </a:r>
          </a:p>
        </p:txBody>
      </p:sp>
      <p:sp>
        <p:nvSpPr>
          <p:cNvPr id="17" name="Rectangle 16">
            <a:extLst>
              <a:ext uri="{FF2B5EF4-FFF2-40B4-BE49-F238E27FC236}">
                <a16:creationId xmlns:a16="http://schemas.microsoft.com/office/drawing/2014/main" id="{35A7AE55-FB7B-1AE1-2FE4-F6FD7557A6FD}"/>
              </a:ext>
            </a:extLst>
          </p:cNvPr>
          <p:cNvSpPr/>
          <p:nvPr/>
        </p:nvSpPr>
        <p:spPr>
          <a:xfrm>
            <a:off x="2941337" y="2690819"/>
            <a:ext cx="1656273" cy="349561"/>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Troop Guide</a:t>
            </a:r>
          </a:p>
        </p:txBody>
      </p:sp>
      <p:sp>
        <p:nvSpPr>
          <p:cNvPr id="18" name="Rectangle 17">
            <a:extLst>
              <a:ext uri="{FF2B5EF4-FFF2-40B4-BE49-F238E27FC236}">
                <a16:creationId xmlns:a16="http://schemas.microsoft.com/office/drawing/2014/main" id="{30A68AAF-1AC2-9A96-E477-50E70EE2F4E4}"/>
              </a:ext>
            </a:extLst>
          </p:cNvPr>
          <p:cNvSpPr/>
          <p:nvPr/>
        </p:nvSpPr>
        <p:spPr>
          <a:xfrm>
            <a:off x="2941074" y="3153897"/>
            <a:ext cx="1656273" cy="457984"/>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New-Scout Patrol Leader</a:t>
            </a:r>
          </a:p>
        </p:txBody>
      </p:sp>
      <p:sp>
        <p:nvSpPr>
          <p:cNvPr id="19" name="Rectangle 18">
            <a:extLst>
              <a:ext uri="{FF2B5EF4-FFF2-40B4-BE49-F238E27FC236}">
                <a16:creationId xmlns:a16="http://schemas.microsoft.com/office/drawing/2014/main" id="{6C875554-1B56-744F-18F9-2D241262B409}"/>
              </a:ext>
            </a:extLst>
          </p:cNvPr>
          <p:cNvSpPr/>
          <p:nvPr/>
        </p:nvSpPr>
        <p:spPr>
          <a:xfrm>
            <a:off x="4801495" y="3153896"/>
            <a:ext cx="1656273" cy="457984"/>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Assistant Sr. Patrol Leader</a:t>
            </a:r>
          </a:p>
        </p:txBody>
      </p:sp>
      <p:cxnSp>
        <p:nvCxnSpPr>
          <p:cNvPr id="23" name="Connector: Elbow 22">
            <a:extLst>
              <a:ext uri="{FF2B5EF4-FFF2-40B4-BE49-F238E27FC236}">
                <a16:creationId xmlns:a16="http://schemas.microsoft.com/office/drawing/2014/main" id="{9D407793-56CB-0219-4BFF-0DBD7A2BBA7E}"/>
              </a:ext>
            </a:extLst>
          </p:cNvPr>
          <p:cNvCxnSpPr>
            <a:cxnSpLocks/>
            <a:stCxn id="2" idx="2"/>
            <a:endCxn id="16" idx="0"/>
          </p:cNvCxnSpPr>
          <p:nvPr/>
        </p:nvCxnSpPr>
        <p:spPr>
          <a:xfrm rot="16200000" flipH="1">
            <a:off x="6441425" y="1164508"/>
            <a:ext cx="1412278" cy="602144"/>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Connector: Elbow 34">
            <a:extLst>
              <a:ext uri="{FF2B5EF4-FFF2-40B4-BE49-F238E27FC236}">
                <a16:creationId xmlns:a16="http://schemas.microsoft.com/office/drawing/2014/main" id="{C2579D97-85DC-EBEF-0EC7-1FAAC235706A}"/>
              </a:ext>
            </a:extLst>
          </p:cNvPr>
          <p:cNvCxnSpPr>
            <a:cxnSpLocks/>
            <a:stCxn id="2" idx="2"/>
            <a:endCxn id="12" idx="0"/>
          </p:cNvCxnSpPr>
          <p:nvPr/>
        </p:nvCxnSpPr>
        <p:spPr>
          <a:xfrm rot="5400000">
            <a:off x="4838815" y="-845232"/>
            <a:ext cx="403005" cy="3612351"/>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69037B63-37BC-A8A5-46AD-11C541AB8FA2}"/>
              </a:ext>
            </a:extLst>
          </p:cNvPr>
          <p:cNvCxnSpPr>
            <a:cxnSpLocks/>
            <a:stCxn id="2" idx="2"/>
            <a:endCxn id="14" idx="0"/>
          </p:cNvCxnSpPr>
          <p:nvPr/>
        </p:nvCxnSpPr>
        <p:spPr>
          <a:xfrm rot="16200000" flipH="1">
            <a:off x="7915752" y="-309819"/>
            <a:ext cx="430717" cy="2569236"/>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Connector: Elbow 43">
            <a:extLst>
              <a:ext uri="{FF2B5EF4-FFF2-40B4-BE49-F238E27FC236}">
                <a16:creationId xmlns:a16="http://schemas.microsoft.com/office/drawing/2014/main" id="{941CD4B4-7778-7D21-292B-6BA38FE9A9A6}"/>
              </a:ext>
            </a:extLst>
          </p:cNvPr>
          <p:cNvCxnSpPr>
            <a:cxnSpLocks/>
            <a:stCxn id="12" idx="2"/>
            <a:endCxn id="17" idx="0"/>
          </p:cNvCxnSpPr>
          <p:nvPr/>
        </p:nvCxnSpPr>
        <p:spPr>
          <a:xfrm rot="16200000" flipH="1">
            <a:off x="2958654" y="1879999"/>
            <a:ext cx="1086306" cy="535333"/>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832F4DFD-4B6C-824D-50B8-8F28C0652988}"/>
              </a:ext>
            </a:extLst>
          </p:cNvPr>
          <p:cNvCxnSpPr>
            <a:cxnSpLocks/>
            <a:endCxn id="22" idx="0"/>
          </p:cNvCxnSpPr>
          <p:nvPr/>
        </p:nvCxnSpPr>
        <p:spPr>
          <a:xfrm>
            <a:off x="9273388" y="1604511"/>
            <a:ext cx="0" cy="15493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Rectangle 50">
            <a:extLst>
              <a:ext uri="{FF2B5EF4-FFF2-40B4-BE49-F238E27FC236}">
                <a16:creationId xmlns:a16="http://schemas.microsoft.com/office/drawing/2014/main" id="{386D5200-2C65-FC2C-D74E-AC7C9630A940}"/>
              </a:ext>
            </a:extLst>
          </p:cNvPr>
          <p:cNvSpPr/>
          <p:nvPr/>
        </p:nvSpPr>
        <p:spPr>
          <a:xfrm>
            <a:off x="970583" y="2690819"/>
            <a:ext cx="1656273" cy="349562"/>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Den Chief</a:t>
            </a:r>
          </a:p>
        </p:txBody>
      </p:sp>
      <p:cxnSp>
        <p:nvCxnSpPr>
          <p:cNvPr id="52" name="Connector: Elbow 51">
            <a:extLst>
              <a:ext uri="{FF2B5EF4-FFF2-40B4-BE49-F238E27FC236}">
                <a16:creationId xmlns:a16="http://schemas.microsoft.com/office/drawing/2014/main" id="{50A448B8-F675-3516-8B2A-EBCD4CE916B9}"/>
              </a:ext>
            </a:extLst>
          </p:cNvPr>
          <p:cNvCxnSpPr>
            <a:cxnSpLocks/>
            <a:stCxn id="12" idx="2"/>
            <a:endCxn id="51" idx="0"/>
          </p:cNvCxnSpPr>
          <p:nvPr/>
        </p:nvCxnSpPr>
        <p:spPr>
          <a:xfrm rot="5400000">
            <a:off x="1973278" y="1429956"/>
            <a:ext cx="1086306" cy="1435421"/>
          </a:xfrm>
          <a:prstGeom prst="bentConnector3">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0F001C56-163E-20B9-F6CE-285DCC3011A7}"/>
              </a:ext>
            </a:extLst>
          </p:cNvPr>
          <p:cNvCxnSpPr>
            <a:cxnSpLocks/>
            <a:stCxn id="17" idx="3"/>
          </p:cNvCxnSpPr>
          <p:nvPr/>
        </p:nvCxnSpPr>
        <p:spPr>
          <a:xfrm>
            <a:off x="4597610" y="2865600"/>
            <a:ext cx="467577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Connector: Elbow 57">
            <a:extLst>
              <a:ext uri="{FF2B5EF4-FFF2-40B4-BE49-F238E27FC236}">
                <a16:creationId xmlns:a16="http://schemas.microsoft.com/office/drawing/2014/main" id="{521E7443-428B-9175-5BC4-7A38BFEAB0B0}"/>
              </a:ext>
            </a:extLst>
          </p:cNvPr>
          <p:cNvCxnSpPr>
            <a:cxnSpLocks/>
            <a:stCxn id="16" idx="2"/>
            <a:endCxn id="17" idx="3"/>
          </p:cNvCxnSpPr>
          <p:nvPr/>
        </p:nvCxnSpPr>
        <p:spPr>
          <a:xfrm rot="5400000">
            <a:off x="5881137" y="1298101"/>
            <a:ext cx="283972" cy="2851026"/>
          </a:xfrm>
          <a:prstGeom prst="bentConnector2">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966E84B7-B666-6D64-1F3B-B3DEBEA2937C}"/>
              </a:ext>
            </a:extLst>
          </p:cNvPr>
          <p:cNvCxnSpPr>
            <a:cxnSpLocks/>
            <a:stCxn id="19" idx="0"/>
          </p:cNvCxnSpPr>
          <p:nvPr/>
        </p:nvCxnSpPr>
        <p:spPr>
          <a:xfrm flipV="1">
            <a:off x="5629632" y="2865600"/>
            <a:ext cx="2315" cy="2882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60302EE5-1D79-4B99-E064-4456D0921CE9}"/>
              </a:ext>
            </a:extLst>
          </p:cNvPr>
          <p:cNvCxnSpPr/>
          <p:nvPr/>
        </p:nvCxnSpPr>
        <p:spPr>
          <a:xfrm flipH="1" flipV="1">
            <a:off x="7441013" y="2698499"/>
            <a:ext cx="1" cy="4639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583940FD-9C94-38C0-B40F-02A390DD1884}"/>
              </a:ext>
            </a:extLst>
          </p:cNvPr>
          <p:cNvSpPr/>
          <p:nvPr/>
        </p:nvSpPr>
        <p:spPr>
          <a:xfrm>
            <a:off x="6620498" y="3153895"/>
            <a:ext cx="1656273" cy="466736"/>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Patrol Leader</a:t>
            </a:r>
          </a:p>
        </p:txBody>
      </p:sp>
      <p:sp>
        <p:nvSpPr>
          <p:cNvPr id="22" name="Rectangle 21">
            <a:extLst>
              <a:ext uri="{FF2B5EF4-FFF2-40B4-BE49-F238E27FC236}">
                <a16:creationId xmlns:a16="http://schemas.microsoft.com/office/drawing/2014/main" id="{31F0DC44-C47B-9F57-409C-D76649BEEC25}"/>
              </a:ext>
            </a:extLst>
          </p:cNvPr>
          <p:cNvSpPr/>
          <p:nvPr/>
        </p:nvSpPr>
        <p:spPr>
          <a:xfrm>
            <a:off x="8445251" y="3153894"/>
            <a:ext cx="1656273" cy="466736"/>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Venture Patrol</a:t>
            </a:r>
          </a:p>
        </p:txBody>
      </p:sp>
      <p:sp>
        <p:nvSpPr>
          <p:cNvPr id="110" name="Rectangle 109">
            <a:extLst>
              <a:ext uri="{FF2B5EF4-FFF2-40B4-BE49-F238E27FC236}">
                <a16:creationId xmlns:a16="http://schemas.microsoft.com/office/drawing/2014/main" id="{00E331FF-3E6B-2792-2257-04FBA5CF9574}"/>
              </a:ext>
            </a:extLst>
          </p:cNvPr>
          <p:cNvSpPr/>
          <p:nvPr/>
        </p:nvSpPr>
        <p:spPr>
          <a:xfrm>
            <a:off x="6622813" y="3864393"/>
            <a:ext cx="1656273" cy="466736"/>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Assistant Patrol Leader</a:t>
            </a:r>
          </a:p>
        </p:txBody>
      </p:sp>
      <p:cxnSp>
        <p:nvCxnSpPr>
          <p:cNvPr id="111" name="Straight Connector 110">
            <a:extLst>
              <a:ext uri="{FF2B5EF4-FFF2-40B4-BE49-F238E27FC236}">
                <a16:creationId xmlns:a16="http://schemas.microsoft.com/office/drawing/2014/main" id="{ED5B1408-CF9B-A20F-5B34-61A5F904F2F3}"/>
              </a:ext>
            </a:extLst>
          </p:cNvPr>
          <p:cNvCxnSpPr>
            <a:cxnSpLocks/>
            <a:endCxn id="120" idx="0"/>
          </p:cNvCxnSpPr>
          <p:nvPr/>
        </p:nvCxnSpPr>
        <p:spPr>
          <a:xfrm>
            <a:off x="5629632" y="3620630"/>
            <a:ext cx="0" cy="2525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B634C20D-42AA-F337-EEF0-6990C19A6032}"/>
              </a:ext>
            </a:extLst>
          </p:cNvPr>
          <p:cNvCxnSpPr>
            <a:endCxn id="110" idx="0"/>
          </p:cNvCxnSpPr>
          <p:nvPr/>
        </p:nvCxnSpPr>
        <p:spPr>
          <a:xfrm>
            <a:off x="7448636" y="3634253"/>
            <a:ext cx="2314" cy="2301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0" name="Rectangle 119">
            <a:extLst>
              <a:ext uri="{FF2B5EF4-FFF2-40B4-BE49-F238E27FC236}">
                <a16:creationId xmlns:a16="http://schemas.microsoft.com/office/drawing/2014/main" id="{1C2BFE89-B19B-FA28-9890-33CD25BB552B}"/>
              </a:ext>
            </a:extLst>
          </p:cNvPr>
          <p:cNvSpPr/>
          <p:nvPr/>
        </p:nvSpPr>
        <p:spPr>
          <a:xfrm>
            <a:off x="4908374" y="3873145"/>
            <a:ext cx="1442515" cy="457984"/>
          </a:xfrm>
          <a:prstGeom prst="rect">
            <a:avLst/>
          </a:prstGeom>
          <a:solidFill>
            <a:srgbClr val="0055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Quartermaster</a:t>
            </a:r>
          </a:p>
        </p:txBody>
      </p:sp>
      <p:sp>
        <p:nvSpPr>
          <p:cNvPr id="63" name="TextBox 62">
            <a:extLst>
              <a:ext uri="{FF2B5EF4-FFF2-40B4-BE49-F238E27FC236}">
                <a16:creationId xmlns:a16="http://schemas.microsoft.com/office/drawing/2014/main" id="{FCFD8B6C-DCA8-36E9-032B-EB97C242FE26}"/>
              </a:ext>
            </a:extLst>
          </p:cNvPr>
          <p:cNvSpPr txBox="1"/>
          <p:nvPr/>
        </p:nvSpPr>
        <p:spPr>
          <a:xfrm>
            <a:off x="9141892" y="2130455"/>
            <a:ext cx="2400394" cy="830997"/>
          </a:xfrm>
          <a:prstGeom prst="rect">
            <a:avLst/>
          </a:prstGeom>
          <a:noFill/>
        </p:spPr>
        <p:txBody>
          <a:bodyPr wrap="square">
            <a:spAutoFit/>
          </a:bodyPr>
          <a:lstStyle/>
          <a:p>
            <a:pPr algn="ctr"/>
            <a:r>
              <a:rPr lang="en-US" sz="1600" dirty="0">
                <a:solidFill>
                  <a:schemeClr val="bg1"/>
                </a:solidFill>
                <a:latin typeface="Arial" panose="020B0604020202020204" pitchFamily="34" charset="0"/>
                <a:cs typeface="Arial" panose="020B0604020202020204" pitchFamily="34" charset="0"/>
              </a:rPr>
              <a:t>Patrol Leader’s</a:t>
            </a:r>
          </a:p>
          <a:p>
            <a:pPr algn="ctr"/>
            <a:r>
              <a:rPr lang="en-US" sz="1600" dirty="0">
                <a:solidFill>
                  <a:schemeClr val="bg1"/>
                </a:solidFill>
                <a:latin typeface="Arial" panose="020B0604020202020204" pitchFamily="34" charset="0"/>
                <a:cs typeface="Arial" panose="020B0604020202020204" pitchFamily="34" charset="0"/>
              </a:rPr>
              <a:t>Council (PLC)</a:t>
            </a:r>
          </a:p>
          <a:p>
            <a:pPr algn="ctr"/>
            <a:r>
              <a:rPr lang="en-US" sz="1400" b="1" dirty="0">
                <a:solidFill>
                  <a:schemeClr val="bg1"/>
                </a:solidFill>
                <a:latin typeface="Arial" panose="020B0604020202020204" pitchFamily="34" charset="0"/>
                <a:cs typeface="Arial" panose="020B0604020202020204" pitchFamily="34" charset="0"/>
              </a:rPr>
              <a:t>*Scribe is part of PLC</a:t>
            </a:r>
            <a:endParaRPr lang="en-US" sz="11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06534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447100" y="279681"/>
            <a:ext cx="10120923" cy="1569660"/>
          </a:xfrm>
          <a:prstGeom prst="rect">
            <a:avLst/>
          </a:prstGeom>
          <a:noFill/>
        </p:spPr>
        <p:txBody>
          <a:bodyPr wrap="square">
            <a:spAutoFit/>
          </a:bodyPr>
          <a:lstStyle/>
          <a:p>
            <a:r>
              <a:rPr lang="en-US" sz="2400" b="1" i="1" dirty="0">
                <a:solidFill>
                  <a:srgbClr val="005596"/>
                </a:solidFill>
                <a:effectLst/>
                <a:latin typeface="Arial" panose="020B0604020202020204" pitchFamily="34" charset="0"/>
                <a:cs typeface="Arial" panose="020B0604020202020204" pitchFamily="34" charset="0"/>
              </a:rPr>
              <a:t>SENIOR PATROL LEADER (SPL)</a:t>
            </a:r>
            <a:r>
              <a:rPr lang="en-US" sz="2400" i="0" dirty="0">
                <a:solidFill>
                  <a:srgbClr val="212121"/>
                </a:solidFill>
                <a:effectLst/>
                <a:latin typeface="Arial" panose="020B0604020202020204" pitchFamily="34" charset="0"/>
                <a:cs typeface="Arial" panose="020B0604020202020204" pitchFamily="34" charset="0"/>
              </a:rPr>
              <a:t> </a:t>
            </a:r>
          </a:p>
          <a:p>
            <a:r>
              <a:rPr lang="en-US" sz="2400" i="0" dirty="0">
                <a:solidFill>
                  <a:srgbClr val="212121"/>
                </a:solidFill>
                <a:effectLst/>
                <a:latin typeface="Arial" panose="020B0604020202020204" pitchFamily="34" charset="0"/>
                <a:cs typeface="Arial" panose="020B0604020202020204" pitchFamily="34" charset="0"/>
              </a:rPr>
              <a:t>The SPL is elected by the Scouts to represent them as the top youth leader in the troop. </a:t>
            </a:r>
          </a:p>
          <a:p>
            <a:r>
              <a:rPr lang="en-US" sz="2400" b="1" i="1" dirty="0">
                <a:solidFill>
                  <a:srgbClr val="005596"/>
                </a:solidFill>
                <a:effectLst/>
                <a:latin typeface="Arial" panose="020B0604020202020204" pitchFamily="34" charset="0"/>
                <a:cs typeface="Arial" panose="020B0604020202020204" pitchFamily="34" charset="0"/>
              </a:rPr>
              <a:t>Reports</a:t>
            </a:r>
            <a:r>
              <a:rPr lang="en-US" sz="2400" b="1" i="0" dirty="0">
                <a:solidFill>
                  <a:srgbClr val="212121"/>
                </a:solidFill>
                <a:effectLst/>
                <a:latin typeface="Arial" panose="020B0604020202020204" pitchFamily="34" charset="0"/>
                <a:cs typeface="Arial" panose="020B0604020202020204" pitchFamily="34" charset="0"/>
              </a:rPr>
              <a:t> </a:t>
            </a:r>
            <a:r>
              <a:rPr lang="en-US" sz="2400" b="1" i="0" dirty="0">
                <a:solidFill>
                  <a:srgbClr val="005596"/>
                </a:solidFill>
                <a:effectLst/>
                <a:latin typeface="Arial" panose="020B0604020202020204" pitchFamily="34" charset="0"/>
                <a:cs typeface="Arial" panose="020B0604020202020204" pitchFamily="34" charset="0"/>
              </a:rPr>
              <a:t>to</a:t>
            </a:r>
            <a:r>
              <a:rPr lang="en-US" sz="2400" i="0" dirty="0">
                <a:solidFill>
                  <a:srgbClr val="212121"/>
                </a:solidFill>
                <a:effectLst/>
                <a:latin typeface="Arial" panose="020B0604020202020204" pitchFamily="34" charset="0"/>
                <a:cs typeface="Arial" panose="020B0604020202020204" pitchFamily="34" charset="0"/>
              </a:rPr>
              <a:t>: The Scoutmaster </a:t>
            </a:r>
          </a:p>
        </p:txBody>
      </p:sp>
      <p:sp>
        <p:nvSpPr>
          <p:cNvPr id="2" name="TextBox 1">
            <a:extLst>
              <a:ext uri="{FF2B5EF4-FFF2-40B4-BE49-F238E27FC236}">
                <a16:creationId xmlns:a16="http://schemas.microsoft.com/office/drawing/2014/main" id="{638667A4-869F-C073-FB64-A457B6CFDF83}"/>
              </a:ext>
            </a:extLst>
          </p:cNvPr>
          <p:cNvSpPr txBox="1"/>
          <p:nvPr/>
        </p:nvSpPr>
        <p:spPr>
          <a:xfrm>
            <a:off x="408924" y="2049496"/>
            <a:ext cx="5347771" cy="3477875"/>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Runs all troop meetings, events, activities, and the annual program planning conference. </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Runs the patrol leaders' council meeting. </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Appoints other troop youth leaders with the advice and counsel of the Scoutmaster. </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As called upon, follows procedures for properly recording the advancement of other scouts.</a:t>
            </a:r>
            <a:endParaRPr lang="en-US" sz="2000" i="0" dirty="0">
              <a:solidFill>
                <a:srgbClr val="212121"/>
              </a:solidFill>
              <a:effectLst/>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A4828CE-28CF-C39F-5C37-9AB3D0112215}"/>
              </a:ext>
            </a:extLst>
          </p:cNvPr>
          <p:cNvSpPr txBox="1"/>
          <p:nvPr/>
        </p:nvSpPr>
        <p:spPr>
          <a:xfrm>
            <a:off x="6435307" y="2049496"/>
            <a:ext cx="5882046" cy="2862322"/>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Assigns duties and responsibilities to youth leaders. </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Assists the Scoutmaster with youth leadership training. •Sets a good example. </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Enthusiastically wears the Scout uniform correctly. </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Lives by the Scout Oath and Law. </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Shows Scout spirit.</a:t>
            </a:r>
            <a:endParaRPr lang="en-US" sz="2000" dirty="0">
              <a:latin typeface="Arial" panose="020B0604020202020204" pitchFamily="34" charset="0"/>
              <a:cs typeface="Arial" panose="020B0604020202020204" pitchFamily="34" charset="0"/>
            </a:endParaRPr>
          </a:p>
          <a:p>
            <a:endParaRPr lang="en-US" sz="2000" dirty="0"/>
          </a:p>
        </p:txBody>
      </p:sp>
    </p:spTree>
    <p:extLst>
      <p:ext uri="{BB962C8B-B14F-4D97-AF65-F5344CB8AC3E}">
        <p14:creationId xmlns:p14="http://schemas.microsoft.com/office/powerpoint/2010/main" val="2128808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447100" y="227923"/>
            <a:ext cx="10120923" cy="2677656"/>
          </a:xfrm>
          <a:prstGeom prst="rect">
            <a:avLst/>
          </a:prstGeom>
          <a:noFill/>
        </p:spPr>
        <p:txBody>
          <a:bodyPr wrap="square">
            <a:spAutoFit/>
          </a:bodyPr>
          <a:lstStyle/>
          <a:p>
            <a:r>
              <a:rPr lang="en-US" sz="2400" b="1" i="1" dirty="0">
                <a:solidFill>
                  <a:srgbClr val="005596"/>
                </a:solidFill>
                <a:effectLst/>
                <a:latin typeface="Arial" panose="020B0604020202020204" pitchFamily="34" charset="0"/>
                <a:cs typeface="Arial" panose="020B0604020202020204" pitchFamily="34" charset="0"/>
              </a:rPr>
              <a:t>Assistant SENIOR PATROL LEADER (ASPL)</a:t>
            </a:r>
          </a:p>
          <a:p>
            <a:r>
              <a:rPr lang="en-US" sz="2400" i="0" dirty="0">
                <a:solidFill>
                  <a:srgbClr val="212121"/>
                </a:solidFill>
                <a:effectLst/>
                <a:latin typeface="Arial" panose="020B0604020202020204" pitchFamily="34" charset="0"/>
                <a:cs typeface="Arial" panose="020B0604020202020204" pitchFamily="34" charset="0"/>
              </a:rPr>
              <a:t>The Assistant </a:t>
            </a:r>
            <a:r>
              <a:rPr lang="en-US" sz="2400" dirty="0">
                <a:solidFill>
                  <a:srgbClr val="212121"/>
                </a:solidFill>
                <a:latin typeface="Arial" panose="020B0604020202020204" pitchFamily="34" charset="0"/>
                <a:cs typeface="Arial" panose="020B0604020202020204" pitchFamily="34" charset="0"/>
              </a:rPr>
              <a:t>S</a:t>
            </a:r>
            <a:r>
              <a:rPr lang="en-US" sz="2400" i="0" dirty="0">
                <a:solidFill>
                  <a:srgbClr val="212121"/>
                </a:solidFill>
                <a:effectLst/>
                <a:latin typeface="Arial" panose="020B0604020202020204" pitchFamily="34" charset="0"/>
                <a:cs typeface="Arial" panose="020B0604020202020204" pitchFamily="34" charset="0"/>
              </a:rPr>
              <a:t>enior </a:t>
            </a:r>
            <a:r>
              <a:rPr lang="en-US" sz="2400" dirty="0">
                <a:solidFill>
                  <a:srgbClr val="212121"/>
                </a:solidFill>
                <a:latin typeface="Arial" panose="020B0604020202020204" pitchFamily="34" charset="0"/>
                <a:cs typeface="Arial" panose="020B0604020202020204" pitchFamily="34" charset="0"/>
              </a:rPr>
              <a:t>P</a:t>
            </a:r>
            <a:r>
              <a:rPr lang="en-US" sz="2400" i="0" dirty="0">
                <a:solidFill>
                  <a:srgbClr val="212121"/>
                </a:solidFill>
                <a:effectLst/>
                <a:latin typeface="Arial" panose="020B0604020202020204" pitchFamily="34" charset="0"/>
                <a:cs typeface="Arial" panose="020B0604020202020204" pitchFamily="34" charset="0"/>
              </a:rPr>
              <a:t>atrol </a:t>
            </a:r>
            <a:r>
              <a:rPr lang="en-US" sz="2400" dirty="0">
                <a:solidFill>
                  <a:srgbClr val="212121"/>
                </a:solidFill>
                <a:latin typeface="Arial" panose="020B0604020202020204" pitchFamily="34" charset="0"/>
                <a:cs typeface="Arial" panose="020B0604020202020204" pitchFamily="34" charset="0"/>
              </a:rPr>
              <a:t>L</a:t>
            </a:r>
            <a:r>
              <a:rPr lang="en-US" sz="2400" i="0" dirty="0">
                <a:solidFill>
                  <a:srgbClr val="212121"/>
                </a:solidFill>
                <a:effectLst/>
                <a:latin typeface="Arial" panose="020B0604020202020204" pitchFamily="34" charset="0"/>
                <a:cs typeface="Arial" panose="020B0604020202020204" pitchFamily="34" charset="0"/>
              </a:rPr>
              <a:t>eader (ASPL) is the second highest-ranking youth leader in the troop. They are appointed by the SPL with the approval of the Scoutmaster. The ASPL acts as the SPL in the absence of the SPL or when called upon. </a:t>
            </a:r>
            <a:r>
              <a:rPr lang="en-US" sz="2400" dirty="0">
                <a:solidFill>
                  <a:srgbClr val="212121"/>
                </a:solidFill>
                <a:latin typeface="Arial" panose="020B0604020202020204" pitchFamily="34" charset="0"/>
                <a:cs typeface="Arial" panose="020B0604020202020204" pitchFamily="34" charset="0"/>
              </a:rPr>
              <a:t>They</a:t>
            </a:r>
            <a:r>
              <a:rPr lang="en-US" sz="2400" i="0" dirty="0">
                <a:solidFill>
                  <a:srgbClr val="212121"/>
                </a:solidFill>
                <a:effectLst/>
                <a:latin typeface="Arial" panose="020B0604020202020204" pitchFamily="34" charset="0"/>
                <a:cs typeface="Arial" panose="020B0604020202020204" pitchFamily="34" charset="0"/>
              </a:rPr>
              <a:t> also provide leadership to other youth leaders in the troop.</a:t>
            </a:r>
          </a:p>
          <a:p>
            <a:r>
              <a:rPr lang="en-US" sz="2400" b="1" i="1" dirty="0">
                <a:solidFill>
                  <a:srgbClr val="005596"/>
                </a:solidFill>
                <a:effectLst/>
                <a:latin typeface="Arial" panose="020B0604020202020204" pitchFamily="34" charset="0"/>
                <a:cs typeface="Arial" panose="020B0604020202020204" pitchFamily="34" charset="0"/>
              </a:rPr>
              <a:t>Reports</a:t>
            </a:r>
            <a:r>
              <a:rPr lang="en-US" sz="2400" b="1" i="0" dirty="0">
                <a:solidFill>
                  <a:srgbClr val="212121"/>
                </a:solidFill>
                <a:effectLst/>
                <a:latin typeface="Arial" panose="020B0604020202020204" pitchFamily="34" charset="0"/>
                <a:cs typeface="Arial" panose="020B0604020202020204" pitchFamily="34" charset="0"/>
              </a:rPr>
              <a:t> </a:t>
            </a:r>
            <a:r>
              <a:rPr lang="en-US" sz="2400" b="1" i="0" dirty="0">
                <a:solidFill>
                  <a:srgbClr val="005596"/>
                </a:solidFill>
                <a:effectLst/>
                <a:latin typeface="Arial" panose="020B0604020202020204" pitchFamily="34" charset="0"/>
                <a:cs typeface="Arial" panose="020B0604020202020204" pitchFamily="34" charset="0"/>
              </a:rPr>
              <a:t>to</a:t>
            </a:r>
            <a:r>
              <a:rPr lang="en-US" sz="2400" i="0" dirty="0">
                <a:solidFill>
                  <a:srgbClr val="212121"/>
                </a:solidFill>
                <a:effectLst/>
                <a:latin typeface="Arial" panose="020B0604020202020204" pitchFamily="34" charset="0"/>
                <a:cs typeface="Arial" panose="020B0604020202020204" pitchFamily="34" charset="0"/>
              </a:rPr>
              <a:t>: SPL</a:t>
            </a:r>
          </a:p>
        </p:txBody>
      </p:sp>
      <p:sp>
        <p:nvSpPr>
          <p:cNvPr id="2" name="TextBox 1">
            <a:extLst>
              <a:ext uri="{FF2B5EF4-FFF2-40B4-BE49-F238E27FC236}">
                <a16:creationId xmlns:a16="http://schemas.microsoft.com/office/drawing/2014/main" id="{638667A4-869F-C073-FB64-A457B6CFDF83}"/>
              </a:ext>
            </a:extLst>
          </p:cNvPr>
          <p:cNvSpPr txBox="1"/>
          <p:nvPr/>
        </p:nvSpPr>
        <p:spPr>
          <a:xfrm>
            <a:off x="407915" y="3070673"/>
            <a:ext cx="5347771" cy="3170099"/>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Helps the SPL lead meetings and activities</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Runs the troop in the absence of the SPL</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Helps train and supervise the</a:t>
            </a:r>
            <a:r>
              <a:rPr lang="en-US" sz="2000" dirty="0">
                <a:solidFill>
                  <a:srgbClr val="212121"/>
                </a:solidFill>
                <a:latin typeface="Arial" panose="020B0604020202020204" pitchFamily="34" charset="0"/>
                <a:cs typeface="Arial" panose="020B0604020202020204" pitchFamily="34" charset="0"/>
              </a:rPr>
              <a:t>: Troop Scribe, Quartermaster, Instructor, Librarian, Historian, and Chaplain’s Aide</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As called upon, follows procedures for properly recording the advancement of other scouts.</a:t>
            </a:r>
            <a:endParaRPr lang="en-US" sz="2000" i="0" dirty="0">
              <a:solidFill>
                <a:srgbClr val="212121"/>
              </a:solidFill>
              <a:effectLst/>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000" i="0" dirty="0">
              <a:solidFill>
                <a:srgbClr val="212121"/>
              </a:solidFill>
              <a:effectLst/>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A4828CE-28CF-C39F-5C37-9AB3D0112215}"/>
              </a:ext>
            </a:extLst>
          </p:cNvPr>
          <p:cNvSpPr txBox="1"/>
          <p:nvPr/>
        </p:nvSpPr>
        <p:spPr>
          <a:xfrm>
            <a:off x="6341190" y="3072348"/>
            <a:ext cx="5882046" cy="2862322"/>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Serves as a member of the PLC</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Sets a good example</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Enthusiastically and correctly wears the Scout Uniform</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Lives the Scout Oath and Law</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Shows Scout Spirit</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Lends a hand controlling patrols and building patrol spirit.</a:t>
            </a:r>
            <a:endParaRPr lang="en-US" sz="2000" dirty="0">
              <a:latin typeface="Arial" panose="020B0604020202020204" pitchFamily="34" charset="0"/>
              <a:cs typeface="Arial" panose="020B0604020202020204" pitchFamily="34" charset="0"/>
            </a:endParaRPr>
          </a:p>
          <a:p>
            <a:endParaRPr lang="en-US" sz="2000" dirty="0"/>
          </a:p>
        </p:txBody>
      </p:sp>
    </p:spTree>
    <p:extLst>
      <p:ext uri="{BB962C8B-B14F-4D97-AF65-F5344CB8AC3E}">
        <p14:creationId xmlns:p14="http://schemas.microsoft.com/office/powerpoint/2010/main" val="2367751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447100" y="227923"/>
            <a:ext cx="10120923" cy="1569660"/>
          </a:xfrm>
          <a:prstGeom prst="rect">
            <a:avLst/>
          </a:prstGeom>
          <a:noFill/>
        </p:spPr>
        <p:txBody>
          <a:bodyPr wrap="square">
            <a:spAutoFit/>
          </a:bodyPr>
          <a:lstStyle/>
          <a:p>
            <a:r>
              <a:rPr lang="en-US" sz="2400" b="1" i="1" dirty="0">
                <a:solidFill>
                  <a:srgbClr val="005596"/>
                </a:solidFill>
                <a:effectLst/>
                <a:latin typeface="Arial" panose="020B0604020202020204" pitchFamily="34" charset="0"/>
                <a:cs typeface="Arial" panose="020B0604020202020204" pitchFamily="34" charset="0"/>
              </a:rPr>
              <a:t>Patrol Leader (PL)</a:t>
            </a:r>
          </a:p>
          <a:p>
            <a:r>
              <a:rPr lang="en-US" sz="2400" i="0" dirty="0">
                <a:solidFill>
                  <a:srgbClr val="212121"/>
                </a:solidFill>
                <a:effectLst/>
                <a:latin typeface="Arial" panose="020B0604020202020204" pitchFamily="34" charset="0"/>
                <a:cs typeface="Arial" panose="020B0604020202020204" pitchFamily="34" charset="0"/>
              </a:rPr>
              <a:t>The patrol leader is the elected leader of </a:t>
            </a:r>
            <a:r>
              <a:rPr lang="en-US" sz="2400" dirty="0">
                <a:solidFill>
                  <a:srgbClr val="212121"/>
                </a:solidFill>
                <a:latin typeface="Arial" panose="020B0604020202020204" pitchFamily="34" charset="0"/>
                <a:cs typeface="Arial" panose="020B0604020202020204" pitchFamily="34" charset="0"/>
              </a:rPr>
              <a:t>their</a:t>
            </a:r>
            <a:r>
              <a:rPr lang="en-US" sz="2400" i="0" dirty="0">
                <a:solidFill>
                  <a:srgbClr val="212121"/>
                </a:solidFill>
                <a:effectLst/>
                <a:latin typeface="Arial" panose="020B0604020202020204" pitchFamily="34" charset="0"/>
                <a:cs typeface="Arial" panose="020B0604020202020204" pitchFamily="34" charset="0"/>
              </a:rPr>
              <a:t> patrol. </a:t>
            </a:r>
            <a:r>
              <a:rPr lang="en-US" sz="2400" dirty="0">
                <a:solidFill>
                  <a:srgbClr val="212121"/>
                </a:solidFill>
                <a:latin typeface="Arial" panose="020B0604020202020204" pitchFamily="34" charset="0"/>
                <a:cs typeface="Arial" panose="020B0604020202020204" pitchFamily="34" charset="0"/>
              </a:rPr>
              <a:t>They</a:t>
            </a:r>
            <a:r>
              <a:rPr lang="en-US" sz="2400" i="0" dirty="0">
                <a:solidFill>
                  <a:srgbClr val="212121"/>
                </a:solidFill>
                <a:effectLst/>
                <a:latin typeface="Arial" panose="020B0604020202020204" pitchFamily="34" charset="0"/>
                <a:cs typeface="Arial" panose="020B0604020202020204" pitchFamily="34" charset="0"/>
              </a:rPr>
              <a:t> represent </a:t>
            </a:r>
            <a:r>
              <a:rPr lang="en-US" sz="2400" dirty="0">
                <a:solidFill>
                  <a:srgbClr val="212121"/>
                </a:solidFill>
                <a:latin typeface="Arial" panose="020B0604020202020204" pitchFamily="34" charset="0"/>
                <a:cs typeface="Arial" panose="020B0604020202020204" pitchFamily="34" charset="0"/>
              </a:rPr>
              <a:t>their</a:t>
            </a:r>
            <a:r>
              <a:rPr lang="en-US" sz="2400" i="0" dirty="0">
                <a:solidFill>
                  <a:srgbClr val="212121"/>
                </a:solidFill>
                <a:effectLst/>
                <a:latin typeface="Arial" panose="020B0604020202020204" pitchFamily="34" charset="0"/>
                <a:cs typeface="Arial" panose="020B0604020202020204" pitchFamily="34" charset="0"/>
              </a:rPr>
              <a:t> patrol on the patrol leaders’ council.</a:t>
            </a:r>
          </a:p>
          <a:p>
            <a:r>
              <a:rPr lang="en-US" sz="2400" b="1" i="1" dirty="0">
                <a:solidFill>
                  <a:srgbClr val="005596"/>
                </a:solidFill>
                <a:effectLst/>
                <a:latin typeface="Arial" panose="020B0604020202020204" pitchFamily="34" charset="0"/>
                <a:cs typeface="Arial" panose="020B0604020202020204" pitchFamily="34" charset="0"/>
              </a:rPr>
              <a:t>Reports</a:t>
            </a:r>
            <a:r>
              <a:rPr lang="en-US" sz="2400" b="1" i="0" dirty="0">
                <a:solidFill>
                  <a:srgbClr val="212121"/>
                </a:solidFill>
                <a:effectLst/>
                <a:latin typeface="Arial" panose="020B0604020202020204" pitchFamily="34" charset="0"/>
                <a:cs typeface="Arial" panose="020B0604020202020204" pitchFamily="34" charset="0"/>
              </a:rPr>
              <a:t> </a:t>
            </a:r>
            <a:r>
              <a:rPr lang="en-US" sz="2400" b="1" i="0" dirty="0">
                <a:solidFill>
                  <a:srgbClr val="005596"/>
                </a:solidFill>
                <a:effectLst/>
                <a:latin typeface="Arial" panose="020B0604020202020204" pitchFamily="34" charset="0"/>
                <a:cs typeface="Arial" panose="020B0604020202020204" pitchFamily="34" charset="0"/>
              </a:rPr>
              <a:t>to</a:t>
            </a:r>
            <a:r>
              <a:rPr lang="en-US" sz="2400" i="0" dirty="0">
                <a:solidFill>
                  <a:srgbClr val="212121"/>
                </a:solidFill>
                <a:effectLst/>
                <a:latin typeface="Arial" panose="020B0604020202020204" pitchFamily="34" charset="0"/>
                <a:cs typeface="Arial" panose="020B0604020202020204" pitchFamily="34" charset="0"/>
              </a:rPr>
              <a:t>: SPL</a:t>
            </a:r>
          </a:p>
        </p:txBody>
      </p:sp>
      <p:sp>
        <p:nvSpPr>
          <p:cNvPr id="2" name="TextBox 1">
            <a:extLst>
              <a:ext uri="{FF2B5EF4-FFF2-40B4-BE49-F238E27FC236}">
                <a16:creationId xmlns:a16="http://schemas.microsoft.com/office/drawing/2014/main" id="{638667A4-869F-C073-FB64-A457B6CFDF83}"/>
              </a:ext>
            </a:extLst>
          </p:cNvPr>
          <p:cNvSpPr txBox="1"/>
          <p:nvPr/>
        </p:nvSpPr>
        <p:spPr>
          <a:xfrm>
            <a:off x="407915" y="2337430"/>
            <a:ext cx="5347771" cy="3477875"/>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Appoints the Assistant Patrol Leader</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Represents the patrol on the PLC</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Plans and steers patrol m</a:t>
            </a:r>
            <a:r>
              <a:rPr lang="en-US" sz="2000" dirty="0">
                <a:solidFill>
                  <a:srgbClr val="212121"/>
                </a:solidFill>
                <a:latin typeface="Arial" panose="020B0604020202020204" pitchFamily="34" charset="0"/>
                <a:cs typeface="Arial" panose="020B0604020202020204" pitchFamily="34" charset="0"/>
              </a:rPr>
              <a:t>eetings</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Helps scouts advance</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Acts as the chief recruiter of new Scouts</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Keeps patrol members informed</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As called upon, follows procedures for properly recording the advancement of other scouts.</a:t>
            </a:r>
            <a:endParaRPr lang="en-US" sz="2000" i="0" dirty="0">
              <a:solidFill>
                <a:srgbClr val="212121"/>
              </a:solidFill>
              <a:effectLst/>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000" i="0" dirty="0">
              <a:solidFill>
                <a:srgbClr val="212121"/>
              </a:solidFill>
              <a:effectLst/>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A4828CE-28CF-C39F-5C37-9AB3D0112215}"/>
              </a:ext>
            </a:extLst>
          </p:cNvPr>
          <p:cNvSpPr txBox="1"/>
          <p:nvPr/>
        </p:nvSpPr>
        <p:spPr>
          <a:xfrm>
            <a:off x="6341190" y="2339105"/>
            <a:ext cx="5882046" cy="2246769"/>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Knows what their patrol members and other leaders can do</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Sets the example</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Wears the uniform correctly</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Lives the Scout Oath and Law</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Shows Scout Spirit</a:t>
            </a:r>
            <a:endParaRPr lang="en-US" sz="2000" dirty="0">
              <a:latin typeface="Arial" panose="020B0604020202020204" pitchFamily="34" charset="0"/>
              <a:cs typeface="Arial" panose="020B0604020202020204" pitchFamily="34" charset="0"/>
            </a:endParaRPr>
          </a:p>
          <a:p>
            <a:endParaRPr lang="en-US" sz="2000" dirty="0"/>
          </a:p>
        </p:txBody>
      </p:sp>
    </p:spTree>
    <p:extLst>
      <p:ext uri="{BB962C8B-B14F-4D97-AF65-F5344CB8AC3E}">
        <p14:creationId xmlns:p14="http://schemas.microsoft.com/office/powerpoint/2010/main" val="7577584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447100" y="227923"/>
            <a:ext cx="10120923" cy="1569660"/>
          </a:xfrm>
          <a:prstGeom prst="rect">
            <a:avLst/>
          </a:prstGeom>
          <a:noFill/>
        </p:spPr>
        <p:txBody>
          <a:bodyPr wrap="square">
            <a:spAutoFit/>
          </a:bodyPr>
          <a:lstStyle/>
          <a:p>
            <a:r>
              <a:rPr lang="en-US" sz="2400" b="1" i="1" dirty="0">
                <a:solidFill>
                  <a:srgbClr val="005596"/>
                </a:solidFill>
                <a:effectLst/>
                <a:latin typeface="Arial" panose="020B0604020202020204" pitchFamily="34" charset="0"/>
                <a:cs typeface="Arial" panose="020B0604020202020204" pitchFamily="34" charset="0"/>
              </a:rPr>
              <a:t>Assistant Patrol Leader (APL)</a:t>
            </a:r>
          </a:p>
          <a:p>
            <a:r>
              <a:rPr lang="en-US" sz="2400" i="0" dirty="0">
                <a:solidFill>
                  <a:srgbClr val="212121"/>
                </a:solidFill>
                <a:effectLst/>
                <a:latin typeface="Arial" panose="020B0604020202020204" pitchFamily="34" charset="0"/>
                <a:cs typeface="Arial" panose="020B0604020202020204" pitchFamily="34" charset="0"/>
              </a:rPr>
              <a:t>The assistant patrol leader is appointed by the patrol leader and leads the patrol in </a:t>
            </a:r>
            <a:r>
              <a:rPr lang="en-US" sz="2400" dirty="0">
                <a:solidFill>
                  <a:srgbClr val="212121"/>
                </a:solidFill>
                <a:latin typeface="Arial" panose="020B0604020202020204" pitchFamily="34" charset="0"/>
                <a:cs typeface="Arial" panose="020B0604020202020204" pitchFamily="34" charset="0"/>
              </a:rPr>
              <a:t>their</a:t>
            </a:r>
            <a:r>
              <a:rPr lang="en-US" sz="2400" i="0" dirty="0">
                <a:solidFill>
                  <a:srgbClr val="212121"/>
                </a:solidFill>
                <a:effectLst/>
                <a:latin typeface="Arial" panose="020B0604020202020204" pitchFamily="34" charset="0"/>
                <a:cs typeface="Arial" panose="020B0604020202020204" pitchFamily="34" charset="0"/>
              </a:rPr>
              <a:t> absence.</a:t>
            </a:r>
          </a:p>
          <a:p>
            <a:r>
              <a:rPr lang="en-US" sz="2400" b="1" i="1" dirty="0">
                <a:solidFill>
                  <a:srgbClr val="005596"/>
                </a:solidFill>
                <a:effectLst/>
                <a:latin typeface="Arial" panose="020B0604020202020204" pitchFamily="34" charset="0"/>
                <a:cs typeface="Arial" panose="020B0604020202020204" pitchFamily="34" charset="0"/>
              </a:rPr>
              <a:t>Reports</a:t>
            </a:r>
            <a:r>
              <a:rPr lang="en-US" sz="2400" b="1" i="0" dirty="0">
                <a:solidFill>
                  <a:srgbClr val="212121"/>
                </a:solidFill>
                <a:effectLst/>
                <a:latin typeface="Arial" panose="020B0604020202020204" pitchFamily="34" charset="0"/>
                <a:cs typeface="Arial" panose="020B0604020202020204" pitchFamily="34" charset="0"/>
              </a:rPr>
              <a:t> </a:t>
            </a:r>
            <a:r>
              <a:rPr lang="en-US" sz="2400" b="1" i="0" dirty="0">
                <a:solidFill>
                  <a:srgbClr val="005596"/>
                </a:solidFill>
                <a:effectLst/>
                <a:latin typeface="Arial" panose="020B0604020202020204" pitchFamily="34" charset="0"/>
                <a:cs typeface="Arial" panose="020B0604020202020204" pitchFamily="34" charset="0"/>
              </a:rPr>
              <a:t>to</a:t>
            </a:r>
            <a:r>
              <a:rPr lang="en-US" sz="2400" i="0" dirty="0">
                <a:solidFill>
                  <a:srgbClr val="212121"/>
                </a:solidFill>
                <a:effectLst/>
                <a:latin typeface="Arial" panose="020B0604020202020204" pitchFamily="34" charset="0"/>
                <a:cs typeface="Arial" panose="020B0604020202020204" pitchFamily="34" charset="0"/>
              </a:rPr>
              <a:t>: PL</a:t>
            </a:r>
          </a:p>
        </p:txBody>
      </p:sp>
      <p:sp>
        <p:nvSpPr>
          <p:cNvPr id="2" name="TextBox 1">
            <a:extLst>
              <a:ext uri="{FF2B5EF4-FFF2-40B4-BE49-F238E27FC236}">
                <a16:creationId xmlns:a16="http://schemas.microsoft.com/office/drawing/2014/main" id="{638667A4-869F-C073-FB64-A457B6CFDF83}"/>
              </a:ext>
            </a:extLst>
          </p:cNvPr>
          <p:cNvSpPr txBox="1"/>
          <p:nvPr/>
        </p:nvSpPr>
        <p:spPr>
          <a:xfrm>
            <a:off x="407915" y="2337430"/>
            <a:ext cx="5347771" cy="2554545"/>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Helps their PL plan and steer patrol meetings and activities</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Helps keep patrol members informed</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Helps the patrol get ready for all troop activities</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Represents their patrol at PLC meetings when their PL cannot attend.</a:t>
            </a:r>
            <a:endParaRPr lang="en-US" sz="2000" i="0" dirty="0">
              <a:solidFill>
                <a:srgbClr val="212121"/>
              </a:solidFill>
              <a:effectLst/>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2902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447100" y="227923"/>
            <a:ext cx="10120923" cy="1938992"/>
          </a:xfrm>
          <a:prstGeom prst="rect">
            <a:avLst/>
          </a:prstGeom>
          <a:noFill/>
        </p:spPr>
        <p:txBody>
          <a:bodyPr wrap="square">
            <a:spAutoFit/>
          </a:bodyPr>
          <a:lstStyle/>
          <a:p>
            <a:r>
              <a:rPr lang="en-US" sz="2400" b="1" i="1" dirty="0">
                <a:solidFill>
                  <a:srgbClr val="005596"/>
                </a:solidFill>
                <a:effectLst/>
                <a:latin typeface="Arial" panose="020B0604020202020204" pitchFamily="34" charset="0"/>
                <a:cs typeface="Arial" panose="020B0604020202020204" pitchFamily="34" charset="0"/>
              </a:rPr>
              <a:t>Troop Guide</a:t>
            </a:r>
          </a:p>
          <a:p>
            <a:r>
              <a:rPr lang="en-US" sz="2400" i="0" dirty="0">
                <a:solidFill>
                  <a:srgbClr val="212121"/>
                </a:solidFill>
                <a:effectLst/>
                <a:latin typeface="Arial" panose="020B0604020202020204" pitchFamily="34" charset="0"/>
                <a:cs typeface="Arial" panose="020B0604020202020204" pitchFamily="34" charset="0"/>
              </a:rPr>
              <a:t>The troop guide works with new Scouts. </a:t>
            </a:r>
            <a:r>
              <a:rPr lang="en-US" sz="2400" dirty="0">
                <a:solidFill>
                  <a:srgbClr val="212121"/>
                </a:solidFill>
                <a:latin typeface="Arial" panose="020B0604020202020204" pitchFamily="34" charset="0"/>
                <a:cs typeface="Arial" panose="020B0604020202020204" pitchFamily="34" charset="0"/>
              </a:rPr>
              <a:t>They</a:t>
            </a:r>
            <a:r>
              <a:rPr lang="en-US" sz="2400" i="0" dirty="0">
                <a:solidFill>
                  <a:srgbClr val="212121"/>
                </a:solidFill>
                <a:effectLst/>
                <a:latin typeface="Arial" panose="020B0604020202020204" pitchFamily="34" charset="0"/>
                <a:cs typeface="Arial" panose="020B0604020202020204" pitchFamily="34" charset="0"/>
              </a:rPr>
              <a:t> help them feel comfortable and earn their First Class rank in their first year.</a:t>
            </a:r>
          </a:p>
          <a:p>
            <a:r>
              <a:rPr lang="en-US" sz="2400" b="1" i="1" dirty="0">
                <a:solidFill>
                  <a:srgbClr val="005596"/>
                </a:solidFill>
                <a:effectLst/>
                <a:latin typeface="Arial" panose="020B0604020202020204" pitchFamily="34" charset="0"/>
                <a:cs typeface="Arial" panose="020B0604020202020204" pitchFamily="34" charset="0"/>
              </a:rPr>
              <a:t>Reports</a:t>
            </a:r>
            <a:r>
              <a:rPr lang="en-US" sz="2400" b="1" i="0" dirty="0">
                <a:solidFill>
                  <a:srgbClr val="212121"/>
                </a:solidFill>
                <a:effectLst/>
                <a:latin typeface="Arial" panose="020B0604020202020204" pitchFamily="34" charset="0"/>
                <a:cs typeface="Arial" panose="020B0604020202020204" pitchFamily="34" charset="0"/>
              </a:rPr>
              <a:t> </a:t>
            </a:r>
            <a:r>
              <a:rPr lang="en-US" sz="2400" b="1" i="0" dirty="0">
                <a:solidFill>
                  <a:srgbClr val="005596"/>
                </a:solidFill>
                <a:effectLst/>
                <a:latin typeface="Arial" panose="020B0604020202020204" pitchFamily="34" charset="0"/>
                <a:cs typeface="Arial" panose="020B0604020202020204" pitchFamily="34" charset="0"/>
              </a:rPr>
              <a:t>to</a:t>
            </a:r>
            <a:r>
              <a:rPr lang="en-US" sz="2400" i="0" dirty="0">
                <a:solidFill>
                  <a:srgbClr val="212121"/>
                </a:solidFill>
                <a:effectLst/>
                <a:latin typeface="Arial" panose="020B0604020202020204" pitchFamily="34" charset="0"/>
                <a:cs typeface="Arial" panose="020B0604020202020204" pitchFamily="34" charset="0"/>
              </a:rPr>
              <a:t>: The assistant Scoutmaster for the new-Scout patrol in the troop</a:t>
            </a:r>
          </a:p>
        </p:txBody>
      </p:sp>
      <p:sp>
        <p:nvSpPr>
          <p:cNvPr id="2" name="TextBox 1">
            <a:extLst>
              <a:ext uri="{FF2B5EF4-FFF2-40B4-BE49-F238E27FC236}">
                <a16:creationId xmlns:a16="http://schemas.microsoft.com/office/drawing/2014/main" id="{638667A4-869F-C073-FB64-A457B6CFDF83}"/>
              </a:ext>
            </a:extLst>
          </p:cNvPr>
          <p:cNvSpPr txBox="1"/>
          <p:nvPr/>
        </p:nvSpPr>
        <p:spPr>
          <a:xfrm>
            <a:off x="407915" y="2273408"/>
            <a:ext cx="5347771" cy="4093428"/>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Introduces new Scouts to troop operations</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Guards new Scouts from harassment by older Scouts</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He</a:t>
            </a:r>
            <a:r>
              <a:rPr lang="en-US" sz="2000" dirty="0">
                <a:solidFill>
                  <a:srgbClr val="212121"/>
                </a:solidFill>
                <a:latin typeface="Arial" panose="020B0604020202020204" pitchFamily="34" charset="0"/>
                <a:cs typeface="Arial" panose="020B0604020202020204" pitchFamily="34" charset="0"/>
              </a:rPr>
              <a:t>lps new Scouts earn First Class rank in their first year</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Teache</a:t>
            </a:r>
            <a:r>
              <a:rPr lang="en-US" sz="2000" dirty="0">
                <a:solidFill>
                  <a:srgbClr val="212121"/>
                </a:solidFill>
                <a:latin typeface="Arial" panose="020B0604020202020204" pitchFamily="34" charset="0"/>
                <a:cs typeface="Arial" panose="020B0604020202020204" pitchFamily="34" charset="0"/>
              </a:rPr>
              <a:t>s basic Scout Skills</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Coaches the PL of the new-Scout patrol on </a:t>
            </a:r>
            <a:r>
              <a:rPr lang="en-US" sz="2000" dirty="0">
                <a:solidFill>
                  <a:srgbClr val="212121"/>
                </a:solidFill>
                <a:latin typeface="Arial" panose="020B0604020202020204" pitchFamily="34" charset="0"/>
                <a:cs typeface="Arial" panose="020B0604020202020204" pitchFamily="34" charset="0"/>
              </a:rPr>
              <a:t>their duties.</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As called upon, follows procedures for properly recording the advancement of other scouts.</a:t>
            </a:r>
            <a:endParaRPr lang="en-US" sz="2000" i="0" dirty="0">
              <a:solidFill>
                <a:srgbClr val="212121"/>
              </a:solidFill>
              <a:effectLst/>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000" i="0" dirty="0">
              <a:solidFill>
                <a:srgbClr val="212121"/>
              </a:solidFill>
              <a:effectLst/>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A4828CE-28CF-C39F-5C37-9AB3D0112215}"/>
              </a:ext>
            </a:extLst>
          </p:cNvPr>
          <p:cNvSpPr txBox="1"/>
          <p:nvPr/>
        </p:nvSpPr>
        <p:spPr>
          <a:xfrm>
            <a:off x="6341190" y="2275083"/>
            <a:ext cx="5882046" cy="3477875"/>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Works with the PL at the PLC</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Attends PLCs with the PL of the new-Scout patrol</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Assists the ASM with trainings</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Counsels Scouts on Scouting Challenges</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Sets a good example</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Enthusiastically and correctly wears the Scout Uniform</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Lives by the Scout Oath and Law</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Shows Scout Spirit</a:t>
            </a:r>
          </a:p>
          <a:p>
            <a:endParaRPr lang="en-US" sz="2000" dirty="0"/>
          </a:p>
        </p:txBody>
      </p:sp>
    </p:spTree>
    <p:extLst>
      <p:ext uri="{BB962C8B-B14F-4D97-AF65-F5344CB8AC3E}">
        <p14:creationId xmlns:p14="http://schemas.microsoft.com/office/powerpoint/2010/main" val="3100156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2026126" y="1436668"/>
            <a:ext cx="8212020" cy="3416320"/>
          </a:xfrm>
          <a:prstGeom prst="rect">
            <a:avLst/>
          </a:prstGeom>
          <a:noFill/>
        </p:spPr>
        <p:txBody>
          <a:bodyPr wrap="square">
            <a:spAutoFit/>
          </a:bodyPr>
          <a:lstStyle/>
          <a:p>
            <a:r>
              <a:rPr lang="en-US" sz="2400" i="1" dirty="0">
                <a:latin typeface="Arial" panose="020B0604020202020204" pitchFamily="34" charset="0"/>
                <a:cs typeface="Arial" panose="020B0604020202020204" pitchFamily="34" charset="0"/>
              </a:rPr>
              <a:t>“Training boy leaders to run their troop is the Scoutmaster’s most important job.”</a:t>
            </a:r>
          </a:p>
          <a:p>
            <a:endParaRPr lang="en-US" sz="2400" i="1" dirty="0">
              <a:latin typeface="Arial" panose="020B0604020202020204" pitchFamily="34" charset="0"/>
              <a:cs typeface="Arial" panose="020B0604020202020204" pitchFamily="34" charset="0"/>
            </a:endParaRPr>
          </a:p>
          <a:p>
            <a:r>
              <a:rPr lang="en-US" sz="2400" i="1" dirty="0">
                <a:latin typeface="Arial" panose="020B0604020202020204" pitchFamily="34" charset="0"/>
                <a:cs typeface="Arial" panose="020B0604020202020204" pitchFamily="34" charset="0"/>
              </a:rPr>
              <a:t>“Train Scouts to do a job, then let them do it.”</a:t>
            </a:r>
          </a:p>
          <a:p>
            <a:endParaRPr lang="en-US" sz="2400" i="1" dirty="0">
              <a:latin typeface="Arial" panose="020B0604020202020204" pitchFamily="34" charset="0"/>
              <a:cs typeface="Arial" panose="020B0604020202020204" pitchFamily="34" charset="0"/>
            </a:endParaRPr>
          </a:p>
          <a:p>
            <a:r>
              <a:rPr lang="en-US" sz="2400" i="1" dirty="0">
                <a:latin typeface="Arial" panose="020B0604020202020204" pitchFamily="34" charset="0"/>
                <a:cs typeface="Arial" panose="020B0604020202020204" pitchFamily="34" charset="0"/>
              </a:rPr>
              <a:t>“Never do anything a boy can do.”</a:t>
            </a:r>
          </a:p>
          <a:p>
            <a:endParaRPr lang="en-US"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pPr algn="r"/>
            <a:r>
              <a:rPr lang="en-US" dirty="0">
                <a:latin typeface="Arial" panose="020B0604020202020204" pitchFamily="34" charset="0"/>
                <a:cs typeface="Arial" panose="020B0604020202020204" pitchFamily="34" charset="0"/>
              </a:rPr>
              <a:t>~ Robert Baden-Powell</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29514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447100" y="227923"/>
            <a:ext cx="10120923" cy="1569660"/>
          </a:xfrm>
          <a:prstGeom prst="rect">
            <a:avLst/>
          </a:prstGeom>
          <a:noFill/>
        </p:spPr>
        <p:txBody>
          <a:bodyPr wrap="square">
            <a:spAutoFit/>
          </a:bodyPr>
          <a:lstStyle/>
          <a:p>
            <a:r>
              <a:rPr lang="en-US" sz="2400" b="1" i="1" dirty="0">
                <a:solidFill>
                  <a:srgbClr val="005596"/>
                </a:solidFill>
                <a:effectLst/>
                <a:latin typeface="Arial" panose="020B0604020202020204" pitchFamily="34" charset="0"/>
                <a:cs typeface="Arial" panose="020B0604020202020204" pitchFamily="34" charset="0"/>
              </a:rPr>
              <a:t>Troop Quartermaster</a:t>
            </a:r>
          </a:p>
          <a:p>
            <a:r>
              <a:rPr lang="en-US" sz="2400" i="0" dirty="0">
                <a:solidFill>
                  <a:srgbClr val="212121"/>
                </a:solidFill>
                <a:effectLst/>
                <a:latin typeface="Arial" panose="020B0604020202020204" pitchFamily="34" charset="0"/>
                <a:cs typeface="Arial" panose="020B0604020202020204" pitchFamily="34" charset="0"/>
              </a:rPr>
              <a:t>The quartermaster keeps track of troop equipment and sees that it is in good working order.</a:t>
            </a:r>
          </a:p>
          <a:p>
            <a:r>
              <a:rPr lang="en-US" sz="2400" b="1" i="1" dirty="0">
                <a:solidFill>
                  <a:srgbClr val="005596"/>
                </a:solidFill>
                <a:effectLst/>
                <a:latin typeface="Arial" panose="020B0604020202020204" pitchFamily="34" charset="0"/>
                <a:cs typeface="Arial" panose="020B0604020202020204" pitchFamily="34" charset="0"/>
              </a:rPr>
              <a:t>Reports</a:t>
            </a:r>
            <a:r>
              <a:rPr lang="en-US" sz="2400" b="1" i="0" dirty="0">
                <a:solidFill>
                  <a:srgbClr val="212121"/>
                </a:solidFill>
                <a:effectLst/>
                <a:latin typeface="Arial" panose="020B0604020202020204" pitchFamily="34" charset="0"/>
                <a:cs typeface="Arial" panose="020B0604020202020204" pitchFamily="34" charset="0"/>
              </a:rPr>
              <a:t> </a:t>
            </a:r>
            <a:r>
              <a:rPr lang="en-US" sz="2400" b="1" i="0" dirty="0">
                <a:solidFill>
                  <a:srgbClr val="005596"/>
                </a:solidFill>
                <a:effectLst/>
                <a:latin typeface="Arial" panose="020B0604020202020204" pitchFamily="34" charset="0"/>
                <a:cs typeface="Arial" panose="020B0604020202020204" pitchFamily="34" charset="0"/>
              </a:rPr>
              <a:t>to</a:t>
            </a:r>
            <a:r>
              <a:rPr lang="en-US" sz="2400" i="0" dirty="0">
                <a:solidFill>
                  <a:srgbClr val="212121"/>
                </a:solidFill>
                <a:effectLst/>
                <a:latin typeface="Arial" panose="020B0604020202020204" pitchFamily="34" charset="0"/>
                <a:cs typeface="Arial" panose="020B0604020202020204" pitchFamily="34" charset="0"/>
              </a:rPr>
              <a:t>: ASPL</a:t>
            </a:r>
          </a:p>
        </p:txBody>
      </p:sp>
      <p:sp>
        <p:nvSpPr>
          <p:cNvPr id="2" name="TextBox 1">
            <a:extLst>
              <a:ext uri="{FF2B5EF4-FFF2-40B4-BE49-F238E27FC236}">
                <a16:creationId xmlns:a16="http://schemas.microsoft.com/office/drawing/2014/main" id="{638667A4-869F-C073-FB64-A457B6CFDF83}"/>
              </a:ext>
            </a:extLst>
          </p:cNvPr>
          <p:cNvSpPr txBox="1"/>
          <p:nvPr/>
        </p:nvSpPr>
        <p:spPr>
          <a:xfrm>
            <a:off x="407915" y="2113150"/>
            <a:ext cx="5347771" cy="3477875"/>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Keeps records on patrol and troop equipment</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Makes sure equipment is in good working condition</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Issues equipment and makes sure it is returned in good condition</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Makes suggestions for new or replacement items</a:t>
            </a:r>
            <a:endParaRPr lang="en-US" sz="2000" dirty="0">
              <a:solidFill>
                <a:srgbClr val="212121"/>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Works with the troop committee member responsible for equipment</a:t>
            </a:r>
          </a:p>
          <a:p>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A4828CE-28CF-C39F-5C37-9AB3D0112215}"/>
              </a:ext>
            </a:extLst>
          </p:cNvPr>
          <p:cNvSpPr txBox="1"/>
          <p:nvPr/>
        </p:nvSpPr>
        <p:spPr>
          <a:xfrm>
            <a:off x="6341190" y="2114825"/>
            <a:ext cx="5882046" cy="1938992"/>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Sets a good example</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Enthusiastically and correctly wears the Scout uniform</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Lives by the Scout Oath and Law</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Shows Scout Spirit</a:t>
            </a:r>
            <a:endParaRPr lang="en-US" sz="2000" dirty="0">
              <a:latin typeface="Arial" panose="020B0604020202020204" pitchFamily="34" charset="0"/>
              <a:cs typeface="Arial" panose="020B0604020202020204" pitchFamily="34" charset="0"/>
            </a:endParaRPr>
          </a:p>
          <a:p>
            <a:endParaRPr lang="en-US" sz="2000" dirty="0"/>
          </a:p>
        </p:txBody>
      </p:sp>
    </p:spTree>
    <p:extLst>
      <p:ext uri="{BB962C8B-B14F-4D97-AF65-F5344CB8AC3E}">
        <p14:creationId xmlns:p14="http://schemas.microsoft.com/office/powerpoint/2010/main" val="29101071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447100" y="227923"/>
            <a:ext cx="10120923" cy="1938992"/>
          </a:xfrm>
          <a:prstGeom prst="rect">
            <a:avLst/>
          </a:prstGeom>
          <a:noFill/>
        </p:spPr>
        <p:txBody>
          <a:bodyPr wrap="square">
            <a:spAutoFit/>
          </a:bodyPr>
          <a:lstStyle/>
          <a:p>
            <a:r>
              <a:rPr lang="en-US" sz="2400" b="1" i="1" dirty="0">
                <a:solidFill>
                  <a:srgbClr val="005596"/>
                </a:solidFill>
                <a:effectLst/>
                <a:latin typeface="Arial" panose="020B0604020202020204" pitchFamily="34" charset="0"/>
                <a:cs typeface="Arial" panose="020B0604020202020204" pitchFamily="34" charset="0"/>
              </a:rPr>
              <a:t>Troop Scribe</a:t>
            </a:r>
          </a:p>
          <a:p>
            <a:r>
              <a:rPr lang="en-US" sz="2400" i="0" dirty="0">
                <a:solidFill>
                  <a:srgbClr val="212121"/>
                </a:solidFill>
                <a:effectLst/>
                <a:latin typeface="Arial" panose="020B0604020202020204" pitchFamily="34" charset="0"/>
                <a:cs typeface="Arial" panose="020B0604020202020204" pitchFamily="34" charset="0"/>
              </a:rPr>
              <a:t>The scribe keeps the troop records. </a:t>
            </a:r>
            <a:r>
              <a:rPr lang="en-US" sz="2400" dirty="0">
                <a:solidFill>
                  <a:srgbClr val="212121"/>
                </a:solidFill>
                <a:latin typeface="Arial" panose="020B0604020202020204" pitchFamily="34" charset="0"/>
                <a:cs typeface="Arial" panose="020B0604020202020204" pitchFamily="34" charset="0"/>
              </a:rPr>
              <a:t>They</a:t>
            </a:r>
            <a:r>
              <a:rPr lang="en-US" sz="2400" i="0" dirty="0">
                <a:solidFill>
                  <a:srgbClr val="212121"/>
                </a:solidFill>
                <a:effectLst/>
                <a:latin typeface="Arial" panose="020B0604020202020204" pitchFamily="34" charset="0"/>
                <a:cs typeface="Arial" panose="020B0604020202020204" pitchFamily="34" charset="0"/>
              </a:rPr>
              <a:t> record the activities of the patrol leaders’ council and keeps a record of dues, advancement, and Scout attendance at troop meetings.</a:t>
            </a:r>
          </a:p>
          <a:p>
            <a:r>
              <a:rPr lang="en-US" sz="2400" b="1" i="1" dirty="0">
                <a:solidFill>
                  <a:srgbClr val="005596"/>
                </a:solidFill>
                <a:effectLst/>
                <a:latin typeface="Arial" panose="020B0604020202020204" pitchFamily="34" charset="0"/>
                <a:cs typeface="Arial" panose="020B0604020202020204" pitchFamily="34" charset="0"/>
              </a:rPr>
              <a:t>Reports</a:t>
            </a:r>
            <a:r>
              <a:rPr lang="en-US" sz="2400" b="1" i="0" dirty="0">
                <a:solidFill>
                  <a:srgbClr val="212121"/>
                </a:solidFill>
                <a:effectLst/>
                <a:latin typeface="Arial" panose="020B0604020202020204" pitchFamily="34" charset="0"/>
                <a:cs typeface="Arial" panose="020B0604020202020204" pitchFamily="34" charset="0"/>
              </a:rPr>
              <a:t> </a:t>
            </a:r>
            <a:r>
              <a:rPr lang="en-US" sz="2400" b="1" i="0" dirty="0">
                <a:solidFill>
                  <a:srgbClr val="005596"/>
                </a:solidFill>
                <a:effectLst/>
                <a:latin typeface="Arial" panose="020B0604020202020204" pitchFamily="34" charset="0"/>
                <a:cs typeface="Arial" panose="020B0604020202020204" pitchFamily="34" charset="0"/>
              </a:rPr>
              <a:t>to</a:t>
            </a:r>
            <a:r>
              <a:rPr lang="en-US" sz="2400" i="0" dirty="0">
                <a:solidFill>
                  <a:srgbClr val="212121"/>
                </a:solidFill>
                <a:effectLst/>
                <a:latin typeface="Arial" panose="020B0604020202020204" pitchFamily="34" charset="0"/>
                <a:cs typeface="Arial" panose="020B0604020202020204" pitchFamily="34" charset="0"/>
              </a:rPr>
              <a:t>: ASPL</a:t>
            </a:r>
          </a:p>
        </p:txBody>
      </p:sp>
      <p:sp>
        <p:nvSpPr>
          <p:cNvPr id="2" name="TextBox 1">
            <a:extLst>
              <a:ext uri="{FF2B5EF4-FFF2-40B4-BE49-F238E27FC236}">
                <a16:creationId xmlns:a16="http://schemas.microsoft.com/office/drawing/2014/main" id="{638667A4-869F-C073-FB64-A457B6CFDF83}"/>
              </a:ext>
            </a:extLst>
          </p:cNvPr>
          <p:cNvSpPr txBox="1"/>
          <p:nvPr/>
        </p:nvSpPr>
        <p:spPr>
          <a:xfrm>
            <a:off x="407915" y="2311116"/>
            <a:ext cx="5347771" cy="2554545"/>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Attends and keeps a log of PLC meetings</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Records individual Scout Attendance and dues payments</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Records individual Scout Advancement progress</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Works with the troop committee </a:t>
            </a:r>
            <a:r>
              <a:rPr lang="en-US" sz="2000" dirty="0">
                <a:solidFill>
                  <a:srgbClr val="212121"/>
                </a:solidFill>
                <a:latin typeface="Arial" panose="020B0604020202020204" pitchFamily="34" charset="0"/>
                <a:cs typeface="Arial" panose="020B0604020202020204" pitchFamily="34" charset="0"/>
              </a:rPr>
              <a:t>member responsible for records and finance</a:t>
            </a:r>
            <a:endParaRPr lang="en-US" sz="2000" i="0" dirty="0">
              <a:solidFill>
                <a:srgbClr val="212121"/>
              </a:solidFill>
              <a:effectLst/>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A4828CE-28CF-C39F-5C37-9AB3D0112215}"/>
              </a:ext>
            </a:extLst>
          </p:cNvPr>
          <p:cNvSpPr txBox="1"/>
          <p:nvPr/>
        </p:nvSpPr>
        <p:spPr>
          <a:xfrm>
            <a:off x="6341190" y="2312791"/>
            <a:ext cx="5882046" cy="1938992"/>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Sets a good example</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Enthusiastically and correctly wears the Scout uniform</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Lives by the Scout Oath and Law</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Shows Scout Spirit</a:t>
            </a:r>
            <a:endParaRPr lang="en-US" sz="2000" dirty="0">
              <a:latin typeface="Arial" panose="020B0604020202020204" pitchFamily="34" charset="0"/>
              <a:cs typeface="Arial" panose="020B0604020202020204" pitchFamily="34" charset="0"/>
            </a:endParaRPr>
          </a:p>
          <a:p>
            <a:endParaRPr lang="en-US" sz="2000" dirty="0"/>
          </a:p>
        </p:txBody>
      </p:sp>
    </p:spTree>
    <p:extLst>
      <p:ext uri="{BB962C8B-B14F-4D97-AF65-F5344CB8AC3E}">
        <p14:creationId xmlns:p14="http://schemas.microsoft.com/office/powerpoint/2010/main" val="10930665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447100" y="227923"/>
            <a:ext cx="10120923" cy="1569660"/>
          </a:xfrm>
          <a:prstGeom prst="rect">
            <a:avLst/>
          </a:prstGeom>
          <a:noFill/>
        </p:spPr>
        <p:txBody>
          <a:bodyPr wrap="square">
            <a:spAutoFit/>
          </a:bodyPr>
          <a:lstStyle/>
          <a:p>
            <a:r>
              <a:rPr lang="en-US" sz="2400" b="1" i="1" dirty="0">
                <a:solidFill>
                  <a:srgbClr val="005596"/>
                </a:solidFill>
                <a:effectLst/>
                <a:latin typeface="Arial" panose="020B0604020202020204" pitchFamily="34" charset="0"/>
                <a:cs typeface="Arial" panose="020B0604020202020204" pitchFamily="34" charset="0"/>
              </a:rPr>
              <a:t>Troop Historian</a:t>
            </a:r>
          </a:p>
          <a:p>
            <a:r>
              <a:rPr lang="en-US" sz="2400" i="0" dirty="0">
                <a:solidFill>
                  <a:srgbClr val="212121"/>
                </a:solidFill>
                <a:effectLst/>
                <a:latin typeface="Arial" panose="020B0604020202020204" pitchFamily="34" charset="0"/>
                <a:cs typeface="Arial" panose="020B0604020202020204" pitchFamily="34" charset="0"/>
              </a:rPr>
              <a:t>The troop historian preserves troop photographs, news stories, trophies, flags, scrapbooks, awards, and other memorabilia.</a:t>
            </a:r>
          </a:p>
          <a:p>
            <a:r>
              <a:rPr lang="en-US" sz="2400" b="1" i="1" dirty="0">
                <a:solidFill>
                  <a:srgbClr val="005596"/>
                </a:solidFill>
                <a:effectLst/>
                <a:latin typeface="Arial" panose="020B0604020202020204" pitchFamily="34" charset="0"/>
                <a:cs typeface="Arial" panose="020B0604020202020204" pitchFamily="34" charset="0"/>
              </a:rPr>
              <a:t>Reports</a:t>
            </a:r>
            <a:r>
              <a:rPr lang="en-US" sz="2400" b="1" i="0" dirty="0">
                <a:solidFill>
                  <a:srgbClr val="212121"/>
                </a:solidFill>
                <a:effectLst/>
                <a:latin typeface="Arial" panose="020B0604020202020204" pitchFamily="34" charset="0"/>
                <a:cs typeface="Arial" panose="020B0604020202020204" pitchFamily="34" charset="0"/>
              </a:rPr>
              <a:t> </a:t>
            </a:r>
            <a:r>
              <a:rPr lang="en-US" sz="2400" b="1" i="0" dirty="0">
                <a:solidFill>
                  <a:srgbClr val="005596"/>
                </a:solidFill>
                <a:effectLst/>
                <a:latin typeface="Arial" panose="020B0604020202020204" pitchFamily="34" charset="0"/>
                <a:cs typeface="Arial" panose="020B0604020202020204" pitchFamily="34" charset="0"/>
              </a:rPr>
              <a:t>to</a:t>
            </a:r>
            <a:r>
              <a:rPr lang="en-US" sz="2400" i="0" dirty="0">
                <a:solidFill>
                  <a:srgbClr val="212121"/>
                </a:solidFill>
                <a:effectLst/>
                <a:latin typeface="Arial" panose="020B0604020202020204" pitchFamily="34" charset="0"/>
                <a:cs typeface="Arial" panose="020B0604020202020204" pitchFamily="34" charset="0"/>
              </a:rPr>
              <a:t>: ASPL</a:t>
            </a:r>
          </a:p>
        </p:txBody>
      </p:sp>
      <p:sp>
        <p:nvSpPr>
          <p:cNvPr id="2" name="TextBox 1">
            <a:extLst>
              <a:ext uri="{FF2B5EF4-FFF2-40B4-BE49-F238E27FC236}">
                <a16:creationId xmlns:a16="http://schemas.microsoft.com/office/drawing/2014/main" id="{638667A4-869F-C073-FB64-A457B6CFDF83}"/>
              </a:ext>
            </a:extLst>
          </p:cNvPr>
          <p:cNvSpPr txBox="1"/>
          <p:nvPr/>
        </p:nvSpPr>
        <p:spPr>
          <a:xfrm>
            <a:off x="407915" y="2113150"/>
            <a:ext cx="5347771" cy="2554545"/>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Gathers pictures and facts about troop activities and keeps them in a historical file or scrapbook.</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Takes care of troop trophies, ribbons, and souvenirs of troop activities. </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Works with Troop Webmaster to post media to </a:t>
            </a:r>
            <a:r>
              <a:rPr lang="en-US" sz="2000" dirty="0">
                <a:solidFill>
                  <a:srgbClr val="212121"/>
                </a:solidFill>
                <a:latin typeface="Arial" panose="020B0604020202020204" pitchFamily="34" charset="0"/>
                <a:cs typeface="Arial" panose="020B0604020202020204" pitchFamily="34" charset="0"/>
              </a:rPr>
              <a:t>the troop website</a:t>
            </a:r>
            <a:endParaRPr lang="en-US" sz="2000" i="0" dirty="0">
              <a:solidFill>
                <a:srgbClr val="212121"/>
              </a:solidFill>
              <a:effectLst/>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A4828CE-28CF-C39F-5C37-9AB3D0112215}"/>
              </a:ext>
            </a:extLst>
          </p:cNvPr>
          <p:cNvSpPr txBox="1"/>
          <p:nvPr/>
        </p:nvSpPr>
        <p:spPr>
          <a:xfrm>
            <a:off x="6341190" y="2114825"/>
            <a:ext cx="5882046" cy="1938992"/>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Sets a good example</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Enthusiastically and correctly wears the Scout uniform</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Lives by the Scout Oath and Law</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Shows Scout Spirit</a:t>
            </a:r>
            <a:endParaRPr lang="en-US" sz="2000" dirty="0">
              <a:latin typeface="Arial" panose="020B0604020202020204" pitchFamily="34" charset="0"/>
              <a:cs typeface="Arial" panose="020B0604020202020204" pitchFamily="34" charset="0"/>
            </a:endParaRPr>
          </a:p>
          <a:p>
            <a:endParaRPr lang="en-US" sz="2000" dirty="0"/>
          </a:p>
        </p:txBody>
      </p:sp>
    </p:spTree>
    <p:extLst>
      <p:ext uri="{BB962C8B-B14F-4D97-AF65-F5344CB8AC3E}">
        <p14:creationId xmlns:p14="http://schemas.microsoft.com/office/powerpoint/2010/main" val="1782989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447100" y="227923"/>
            <a:ext cx="10120923" cy="1569660"/>
          </a:xfrm>
          <a:prstGeom prst="rect">
            <a:avLst/>
          </a:prstGeom>
          <a:noFill/>
        </p:spPr>
        <p:txBody>
          <a:bodyPr wrap="square">
            <a:spAutoFit/>
          </a:bodyPr>
          <a:lstStyle/>
          <a:p>
            <a:r>
              <a:rPr lang="en-US" sz="2400" b="1" i="1" dirty="0">
                <a:solidFill>
                  <a:srgbClr val="005596"/>
                </a:solidFill>
                <a:effectLst/>
                <a:latin typeface="Arial" panose="020B0604020202020204" pitchFamily="34" charset="0"/>
                <a:cs typeface="Arial" panose="020B0604020202020204" pitchFamily="34" charset="0"/>
              </a:rPr>
              <a:t>Troop Librarian</a:t>
            </a:r>
          </a:p>
          <a:p>
            <a:r>
              <a:rPr lang="en-US" sz="2400" i="0" dirty="0">
                <a:solidFill>
                  <a:srgbClr val="212121"/>
                </a:solidFill>
                <a:effectLst/>
                <a:latin typeface="Arial" panose="020B0604020202020204" pitchFamily="34" charset="0"/>
                <a:cs typeface="Arial" panose="020B0604020202020204" pitchFamily="34" charset="0"/>
              </a:rPr>
              <a:t>The librarian oversees the care and use of troop books, pamphlets, magazines, audiovisuals, and merit badge counselor lists.</a:t>
            </a:r>
          </a:p>
          <a:p>
            <a:r>
              <a:rPr lang="en-US" sz="2400" b="1" i="1" dirty="0">
                <a:solidFill>
                  <a:srgbClr val="005596"/>
                </a:solidFill>
                <a:effectLst/>
                <a:latin typeface="Arial" panose="020B0604020202020204" pitchFamily="34" charset="0"/>
                <a:cs typeface="Arial" panose="020B0604020202020204" pitchFamily="34" charset="0"/>
              </a:rPr>
              <a:t>Reports</a:t>
            </a:r>
            <a:r>
              <a:rPr lang="en-US" sz="2400" b="1" i="0" dirty="0">
                <a:solidFill>
                  <a:srgbClr val="212121"/>
                </a:solidFill>
                <a:effectLst/>
                <a:latin typeface="Arial" panose="020B0604020202020204" pitchFamily="34" charset="0"/>
                <a:cs typeface="Arial" panose="020B0604020202020204" pitchFamily="34" charset="0"/>
              </a:rPr>
              <a:t> </a:t>
            </a:r>
            <a:r>
              <a:rPr lang="en-US" sz="2400" b="1" i="0" dirty="0">
                <a:solidFill>
                  <a:srgbClr val="005596"/>
                </a:solidFill>
                <a:effectLst/>
                <a:latin typeface="Arial" panose="020B0604020202020204" pitchFamily="34" charset="0"/>
                <a:cs typeface="Arial" panose="020B0604020202020204" pitchFamily="34" charset="0"/>
              </a:rPr>
              <a:t>to</a:t>
            </a:r>
            <a:r>
              <a:rPr lang="en-US" sz="2400" i="0" dirty="0">
                <a:solidFill>
                  <a:srgbClr val="212121"/>
                </a:solidFill>
                <a:effectLst/>
                <a:latin typeface="Arial" panose="020B0604020202020204" pitchFamily="34" charset="0"/>
                <a:cs typeface="Arial" panose="020B0604020202020204" pitchFamily="34" charset="0"/>
              </a:rPr>
              <a:t>: ASPL</a:t>
            </a:r>
          </a:p>
        </p:txBody>
      </p:sp>
      <p:sp>
        <p:nvSpPr>
          <p:cNvPr id="2" name="TextBox 1">
            <a:extLst>
              <a:ext uri="{FF2B5EF4-FFF2-40B4-BE49-F238E27FC236}">
                <a16:creationId xmlns:a16="http://schemas.microsoft.com/office/drawing/2014/main" id="{638667A4-869F-C073-FB64-A457B6CFDF83}"/>
              </a:ext>
            </a:extLst>
          </p:cNvPr>
          <p:cNvSpPr txBox="1"/>
          <p:nvPr/>
        </p:nvSpPr>
        <p:spPr>
          <a:xfrm>
            <a:off x="407915" y="1923373"/>
            <a:ext cx="5347771" cy="3170099"/>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Sets up &amp; takes care of the troop library</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Keeps records of books &amp; pamphlets owned by the troop</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Adds new or replacement items as needed</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Keeps books &amp; pamphlets available for borrowing</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Keeps a system for checking books &amp; pamphlets in/out and follows up on late returns.</a:t>
            </a:r>
          </a:p>
          <a:p>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A4828CE-28CF-C39F-5C37-9AB3D0112215}"/>
              </a:ext>
            </a:extLst>
          </p:cNvPr>
          <p:cNvSpPr txBox="1"/>
          <p:nvPr/>
        </p:nvSpPr>
        <p:spPr>
          <a:xfrm>
            <a:off x="6341190" y="1925048"/>
            <a:ext cx="5882046" cy="1938992"/>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Sets a good example</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Enthusiastically and correctly wears the Scout uniform</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Lives by the Scout Oath and Law</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Shows Scout Spirit</a:t>
            </a:r>
            <a:endParaRPr lang="en-US" sz="2000" dirty="0">
              <a:latin typeface="Arial" panose="020B0604020202020204" pitchFamily="34" charset="0"/>
              <a:cs typeface="Arial" panose="020B0604020202020204" pitchFamily="34" charset="0"/>
            </a:endParaRPr>
          </a:p>
          <a:p>
            <a:endParaRPr lang="en-US" sz="2000" dirty="0"/>
          </a:p>
        </p:txBody>
      </p:sp>
    </p:spTree>
    <p:extLst>
      <p:ext uri="{BB962C8B-B14F-4D97-AF65-F5344CB8AC3E}">
        <p14:creationId xmlns:p14="http://schemas.microsoft.com/office/powerpoint/2010/main" val="22621795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447100" y="227923"/>
            <a:ext cx="10120923" cy="1200329"/>
          </a:xfrm>
          <a:prstGeom prst="rect">
            <a:avLst/>
          </a:prstGeom>
          <a:noFill/>
        </p:spPr>
        <p:txBody>
          <a:bodyPr wrap="square">
            <a:spAutoFit/>
          </a:bodyPr>
          <a:lstStyle/>
          <a:p>
            <a:r>
              <a:rPr lang="en-US" sz="2400" b="1" i="1" dirty="0">
                <a:solidFill>
                  <a:srgbClr val="005596"/>
                </a:solidFill>
                <a:effectLst/>
                <a:latin typeface="Arial" panose="020B0604020202020204" pitchFamily="34" charset="0"/>
                <a:cs typeface="Arial" panose="020B0604020202020204" pitchFamily="34" charset="0"/>
              </a:rPr>
              <a:t>Troop Instructor</a:t>
            </a:r>
          </a:p>
          <a:p>
            <a:r>
              <a:rPr lang="en-US" sz="2400" i="0" dirty="0">
                <a:solidFill>
                  <a:srgbClr val="212121"/>
                </a:solidFill>
                <a:effectLst/>
                <a:latin typeface="Arial" panose="020B0604020202020204" pitchFamily="34" charset="0"/>
                <a:cs typeface="Arial" panose="020B0604020202020204" pitchFamily="34" charset="0"/>
              </a:rPr>
              <a:t>The instructor teaches Scouting skills.</a:t>
            </a:r>
          </a:p>
          <a:p>
            <a:r>
              <a:rPr lang="en-US" sz="2400" b="1" i="1" dirty="0">
                <a:solidFill>
                  <a:srgbClr val="005596"/>
                </a:solidFill>
                <a:effectLst/>
                <a:latin typeface="Arial" panose="020B0604020202020204" pitchFamily="34" charset="0"/>
                <a:cs typeface="Arial" panose="020B0604020202020204" pitchFamily="34" charset="0"/>
              </a:rPr>
              <a:t>Reports</a:t>
            </a:r>
            <a:r>
              <a:rPr lang="en-US" sz="2400" b="1" i="0" dirty="0">
                <a:solidFill>
                  <a:srgbClr val="212121"/>
                </a:solidFill>
                <a:effectLst/>
                <a:latin typeface="Arial" panose="020B0604020202020204" pitchFamily="34" charset="0"/>
                <a:cs typeface="Arial" panose="020B0604020202020204" pitchFamily="34" charset="0"/>
              </a:rPr>
              <a:t> </a:t>
            </a:r>
            <a:r>
              <a:rPr lang="en-US" sz="2400" b="1" i="0" dirty="0">
                <a:solidFill>
                  <a:srgbClr val="005596"/>
                </a:solidFill>
                <a:effectLst/>
                <a:latin typeface="Arial" panose="020B0604020202020204" pitchFamily="34" charset="0"/>
                <a:cs typeface="Arial" panose="020B0604020202020204" pitchFamily="34" charset="0"/>
              </a:rPr>
              <a:t>to</a:t>
            </a:r>
            <a:r>
              <a:rPr lang="en-US" sz="2400" i="0" dirty="0">
                <a:solidFill>
                  <a:srgbClr val="212121"/>
                </a:solidFill>
                <a:effectLst/>
                <a:latin typeface="Arial" panose="020B0604020202020204" pitchFamily="34" charset="0"/>
                <a:cs typeface="Arial" panose="020B0604020202020204" pitchFamily="34" charset="0"/>
              </a:rPr>
              <a:t>: ASPL</a:t>
            </a:r>
          </a:p>
        </p:txBody>
      </p:sp>
      <p:sp>
        <p:nvSpPr>
          <p:cNvPr id="2" name="TextBox 1">
            <a:extLst>
              <a:ext uri="{FF2B5EF4-FFF2-40B4-BE49-F238E27FC236}">
                <a16:creationId xmlns:a16="http://schemas.microsoft.com/office/drawing/2014/main" id="{638667A4-869F-C073-FB64-A457B6CFDF83}"/>
              </a:ext>
            </a:extLst>
          </p:cNvPr>
          <p:cNvSpPr txBox="1"/>
          <p:nvPr/>
        </p:nvSpPr>
        <p:spPr>
          <a:xfrm>
            <a:off x="407915" y="1923373"/>
            <a:ext cx="5347771" cy="2554545"/>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Teaches basic Scouting skills in troop and patrols</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As called upon, follows procedures for properly recording the advancement of other scouts only in areas they’re an Instructor for.</a:t>
            </a:r>
            <a:endParaRPr lang="en-US" sz="2000" i="0" dirty="0">
              <a:solidFill>
                <a:srgbClr val="212121"/>
              </a:solidFill>
              <a:effectLst/>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000" i="0" dirty="0">
              <a:solidFill>
                <a:srgbClr val="212121"/>
              </a:solidFill>
              <a:effectLst/>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A4828CE-28CF-C39F-5C37-9AB3D0112215}"/>
              </a:ext>
            </a:extLst>
          </p:cNvPr>
          <p:cNvSpPr txBox="1"/>
          <p:nvPr/>
        </p:nvSpPr>
        <p:spPr>
          <a:xfrm>
            <a:off x="6341190" y="1925048"/>
            <a:ext cx="5882046" cy="1938992"/>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Sets a good example</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Enthusiastically and correctly wears the Scout uniform</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Lives by the Scout Oath and Law</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Shows Scout Spirit</a:t>
            </a:r>
            <a:endParaRPr lang="en-US" sz="2000" dirty="0">
              <a:latin typeface="Arial" panose="020B0604020202020204" pitchFamily="34" charset="0"/>
              <a:cs typeface="Arial" panose="020B0604020202020204" pitchFamily="34" charset="0"/>
            </a:endParaRPr>
          </a:p>
          <a:p>
            <a:endParaRPr lang="en-US" sz="2000" dirty="0"/>
          </a:p>
        </p:txBody>
      </p:sp>
    </p:spTree>
    <p:extLst>
      <p:ext uri="{BB962C8B-B14F-4D97-AF65-F5344CB8AC3E}">
        <p14:creationId xmlns:p14="http://schemas.microsoft.com/office/powerpoint/2010/main" val="35305523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447100" y="227923"/>
            <a:ext cx="10120923" cy="1938992"/>
          </a:xfrm>
          <a:prstGeom prst="rect">
            <a:avLst/>
          </a:prstGeom>
          <a:noFill/>
        </p:spPr>
        <p:txBody>
          <a:bodyPr wrap="square">
            <a:spAutoFit/>
          </a:bodyPr>
          <a:lstStyle/>
          <a:p>
            <a:r>
              <a:rPr lang="en-US" sz="2400" b="1" i="1" dirty="0">
                <a:solidFill>
                  <a:srgbClr val="005596"/>
                </a:solidFill>
                <a:effectLst/>
                <a:latin typeface="Arial" panose="020B0604020202020204" pitchFamily="34" charset="0"/>
                <a:cs typeface="Arial" panose="020B0604020202020204" pitchFamily="34" charset="0"/>
              </a:rPr>
              <a:t>Chaplain’s Aide</a:t>
            </a:r>
          </a:p>
          <a:p>
            <a:r>
              <a:rPr lang="en-US" sz="2400" i="0" dirty="0">
                <a:solidFill>
                  <a:srgbClr val="212121"/>
                </a:solidFill>
                <a:effectLst/>
                <a:latin typeface="Arial" panose="020B0604020202020204" pitchFamily="34" charset="0"/>
                <a:cs typeface="Arial" panose="020B0604020202020204" pitchFamily="34" charset="0"/>
              </a:rPr>
              <a:t>The chaplain’s aide works with the troop chaplain to meet the religious needs of Scouts in the troop. </a:t>
            </a:r>
            <a:r>
              <a:rPr lang="en-US" sz="2400" dirty="0">
                <a:solidFill>
                  <a:srgbClr val="212121"/>
                </a:solidFill>
                <a:latin typeface="Arial" panose="020B0604020202020204" pitchFamily="34" charset="0"/>
                <a:cs typeface="Arial" panose="020B0604020202020204" pitchFamily="34" charset="0"/>
              </a:rPr>
              <a:t>They</a:t>
            </a:r>
            <a:r>
              <a:rPr lang="en-US" sz="2400" i="0" dirty="0">
                <a:solidFill>
                  <a:srgbClr val="212121"/>
                </a:solidFill>
                <a:effectLst/>
                <a:latin typeface="Arial" panose="020B0604020202020204" pitchFamily="34" charset="0"/>
                <a:cs typeface="Arial" panose="020B0604020202020204" pitchFamily="34" charset="0"/>
              </a:rPr>
              <a:t> also work to promote the religious emblems program.</a:t>
            </a:r>
          </a:p>
          <a:p>
            <a:r>
              <a:rPr lang="en-US" sz="2400" b="1" i="1" dirty="0">
                <a:solidFill>
                  <a:srgbClr val="005596"/>
                </a:solidFill>
                <a:effectLst/>
                <a:latin typeface="Arial" panose="020B0604020202020204" pitchFamily="34" charset="0"/>
                <a:cs typeface="Arial" panose="020B0604020202020204" pitchFamily="34" charset="0"/>
              </a:rPr>
              <a:t>Reports</a:t>
            </a:r>
            <a:r>
              <a:rPr lang="en-US" sz="2400" b="1" i="0" dirty="0">
                <a:solidFill>
                  <a:srgbClr val="212121"/>
                </a:solidFill>
                <a:effectLst/>
                <a:latin typeface="Arial" panose="020B0604020202020204" pitchFamily="34" charset="0"/>
                <a:cs typeface="Arial" panose="020B0604020202020204" pitchFamily="34" charset="0"/>
              </a:rPr>
              <a:t> </a:t>
            </a:r>
            <a:r>
              <a:rPr lang="en-US" sz="2400" b="1" i="0" dirty="0">
                <a:solidFill>
                  <a:srgbClr val="005596"/>
                </a:solidFill>
                <a:effectLst/>
                <a:latin typeface="Arial" panose="020B0604020202020204" pitchFamily="34" charset="0"/>
                <a:cs typeface="Arial" panose="020B0604020202020204" pitchFamily="34" charset="0"/>
              </a:rPr>
              <a:t>to</a:t>
            </a:r>
            <a:r>
              <a:rPr lang="en-US" sz="2400" i="0" dirty="0">
                <a:solidFill>
                  <a:srgbClr val="212121"/>
                </a:solidFill>
                <a:effectLst/>
                <a:latin typeface="Arial" panose="020B0604020202020204" pitchFamily="34" charset="0"/>
                <a:cs typeface="Arial" panose="020B0604020202020204" pitchFamily="34" charset="0"/>
              </a:rPr>
              <a:t>: ASPL</a:t>
            </a:r>
          </a:p>
        </p:txBody>
      </p:sp>
      <p:sp>
        <p:nvSpPr>
          <p:cNvPr id="2" name="TextBox 1">
            <a:extLst>
              <a:ext uri="{FF2B5EF4-FFF2-40B4-BE49-F238E27FC236}">
                <a16:creationId xmlns:a16="http://schemas.microsoft.com/office/drawing/2014/main" id="{638667A4-869F-C073-FB64-A457B6CFDF83}"/>
              </a:ext>
            </a:extLst>
          </p:cNvPr>
          <p:cNvSpPr txBox="1"/>
          <p:nvPr/>
        </p:nvSpPr>
        <p:spPr>
          <a:xfrm>
            <a:off x="407915" y="2311561"/>
            <a:ext cx="5347771" cy="3170099"/>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Assists the troop chaplain with religious services at troop activities</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Tells Scouts about the Religious Emblem program for their faith</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Makes sure religious holidays are considered during the troop program planning process</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Helps plan for religious observance in troop activities</a:t>
            </a:r>
            <a:r>
              <a:rPr lang="en-US" sz="2000" i="0" dirty="0">
                <a:solidFill>
                  <a:srgbClr val="212121"/>
                </a:solidFill>
                <a:effectLst/>
                <a:latin typeface="Arial" panose="020B0604020202020204" pitchFamily="34" charset="0"/>
                <a:cs typeface="Arial" panose="020B0604020202020204" pitchFamily="34" charset="0"/>
              </a:rPr>
              <a:t> </a:t>
            </a:r>
          </a:p>
          <a:p>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A4828CE-28CF-C39F-5C37-9AB3D0112215}"/>
              </a:ext>
            </a:extLst>
          </p:cNvPr>
          <p:cNvSpPr txBox="1"/>
          <p:nvPr/>
        </p:nvSpPr>
        <p:spPr>
          <a:xfrm>
            <a:off x="6341190" y="2313236"/>
            <a:ext cx="5882046" cy="1938992"/>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Sets a good example</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Enthusiastically and correctly wears the Scout uniform</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Lives by the Scout Oath and Law</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Shows Scout Spirit</a:t>
            </a:r>
            <a:endParaRPr lang="en-US" sz="2000" dirty="0">
              <a:latin typeface="Arial" panose="020B0604020202020204" pitchFamily="34" charset="0"/>
              <a:cs typeface="Arial" panose="020B0604020202020204" pitchFamily="34" charset="0"/>
            </a:endParaRPr>
          </a:p>
          <a:p>
            <a:endParaRPr lang="en-US" sz="2000" dirty="0"/>
          </a:p>
        </p:txBody>
      </p:sp>
    </p:spTree>
    <p:extLst>
      <p:ext uri="{BB962C8B-B14F-4D97-AF65-F5344CB8AC3E}">
        <p14:creationId xmlns:p14="http://schemas.microsoft.com/office/powerpoint/2010/main" val="7524931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447100" y="227923"/>
            <a:ext cx="10120923" cy="1938992"/>
          </a:xfrm>
          <a:prstGeom prst="rect">
            <a:avLst/>
          </a:prstGeom>
          <a:noFill/>
        </p:spPr>
        <p:txBody>
          <a:bodyPr wrap="square">
            <a:spAutoFit/>
          </a:bodyPr>
          <a:lstStyle/>
          <a:p>
            <a:r>
              <a:rPr lang="en-US" sz="2400" b="1" i="1" dirty="0">
                <a:solidFill>
                  <a:srgbClr val="005596"/>
                </a:solidFill>
                <a:effectLst/>
                <a:latin typeface="Arial" panose="020B0604020202020204" pitchFamily="34" charset="0"/>
                <a:cs typeface="Arial" panose="020B0604020202020204" pitchFamily="34" charset="0"/>
              </a:rPr>
              <a:t>Den Chief</a:t>
            </a:r>
          </a:p>
          <a:p>
            <a:r>
              <a:rPr lang="en-US" sz="2400" i="0" dirty="0">
                <a:solidFill>
                  <a:srgbClr val="212121"/>
                </a:solidFill>
                <a:effectLst/>
                <a:latin typeface="Arial" panose="020B0604020202020204" pitchFamily="34" charset="0"/>
                <a:cs typeface="Arial" panose="020B0604020202020204" pitchFamily="34" charset="0"/>
              </a:rPr>
              <a:t>The den chief works with the Cub Scouts, Webelos Scouts, and den leaders in the Cub Scout pack.</a:t>
            </a:r>
          </a:p>
          <a:p>
            <a:r>
              <a:rPr lang="en-US" sz="2400" b="1" i="1" dirty="0">
                <a:solidFill>
                  <a:srgbClr val="005596"/>
                </a:solidFill>
                <a:effectLst/>
                <a:latin typeface="Arial" panose="020B0604020202020204" pitchFamily="34" charset="0"/>
                <a:cs typeface="Arial" panose="020B0604020202020204" pitchFamily="34" charset="0"/>
              </a:rPr>
              <a:t>Reports</a:t>
            </a:r>
            <a:r>
              <a:rPr lang="en-US" sz="2400" b="1" i="0" dirty="0">
                <a:solidFill>
                  <a:srgbClr val="212121"/>
                </a:solidFill>
                <a:effectLst/>
                <a:latin typeface="Arial" panose="020B0604020202020204" pitchFamily="34" charset="0"/>
                <a:cs typeface="Arial" panose="020B0604020202020204" pitchFamily="34" charset="0"/>
              </a:rPr>
              <a:t> </a:t>
            </a:r>
            <a:r>
              <a:rPr lang="en-US" sz="2400" b="1" i="0" dirty="0">
                <a:solidFill>
                  <a:srgbClr val="005596"/>
                </a:solidFill>
                <a:effectLst/>
                <a:latin typeface="Arial" panose="020B0604020202020204" pitchFamily="34" charset="0"/>
                <a:cs typeface="Arial" panose="020B0604020202020204" pitchFamily="34" charset="0"/>
              </a:rPr>
              <a:t>to</a:t>
            </a:r>
            <a:r>
              <a:rPr lang="en-US" sz="2400" i="0" dirty="0">
                <a:solidFill>
                  <a:srgbClr val="212121"/>
                </a:solidFill>
                <a:effectLst/>
                <a:latin typeface="Arial" panose="020B0604020202020204" pitchFamily="34" charset="0"/>
                <a:cs typeface="Arial" panose="020B0604020202020204" pitchFamily="34" charset="0"/>
              </a:rPr>
              <a:t>: The den leader in the pack and the assistant Scoutmaster for the new-Scout patrol in the troop</a:t>
            </a:r>
          </a:p>
        </p:txBody>
      </p:sp>
      <p:sp>
        <p:nvSpPr>
          <p:cNvPr id="2" name="TextBox 1">
            <a:extLst>
              <a:ext uri="{FF2B5EF4-FFF2-40B4-BE49-F238E27FC236}">
                <a16:creationId xmlns:a16="http://schemas.microsoft.com/office/drawing/2014/main" id="{638667A4-869F-C073-FB64-A457B6CFDF83}"/>
              </a:ext>
            </a:extLst>
          </p:cNvPr>
          <p:cNvSpPr txBox="1"/>
          <p:nvPr/>
        </p:nvSpPr>
        <p:spPr>
          <a:xfrm>
            <a:off x="407915" y="2389201"/>
            <a:ext cx="5347771" cy="2862322"/>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Knows the purposes of Cub Scouting</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Helps Cub Scouts advance through Cub Scout ranks</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Encourages Cub Scouts to join a BSA Troop upon graduation</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Assists with the activities during den meetings</a:t>
            </a: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Is a friend to the Cub Scouts in the den</a:t>
            </a:r>
          </a:p>
          <a:p>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A4828CE-28CF-C39F-5C37-9AB3D0112215}"/>
              </a:ext>
            </a:extLst>
          </p:cNvPr>
          <p:cNvSpPr txBox="1"/>
          <p:nvPr/>
        </p:nvSpPr>
        <p:spPr>
          <a:xfrm>
            <a:off x="6341190" y="2390876"/>
            <a:ext cx="5882046" cy="3170099"/>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Helps out at weekly den meetings and monthly pack meetings</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Meets with adult members of the pack, den, and troop as needed</a:t>
            </a:r>
            <a:endParaRPr lang="en-US" sz="2000" i="0" dirty="0">
              <a:solidFill>
                <a:srgbClr val="212121"/>
              </a:solidFill>
              <a:effectLst/>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Sets a good example</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Enthusiastically and correctly wears the Scout uniform</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Lives by the Scout Oath and Law</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Shows Scout Spirit</a:t>
            </a:r>
            <a:endParaRPr lang="en-US" sz="2000" dirty="0">
              <a:latin typeface="Arial" panose="020B0604020202020204" pitchFamily="34" charset="0"/>
              <a:cs typeface="Arial" panose="020B0604020202020204" pitchFamily="34" charset="0"/>
            </a:endParaRPr>
          </a:p>
          <a:p>
            <a:endParaRPr lang="en-US" sz="2000" dirty="0"/>
          </a:p>
        </p:txBody>
      </p:sp>
    </p:spTree>
    <p:extLst>
      <p:ext uri="{BB962C8B-B14F-4D97-AF65-F5344CB8AC3E}">
        <p14:creationId xmlns:p14="http://schemas.microsoft.com/office/powerpoint/2010/main" val="17774719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447100" y="227923"/>
            <a:ext cx="10120923" cy="2308324"/>
          </a:xfrm>
          <a:prstGeom prst="rect">
            <a:avLst/>
          </a:prstGeom>
          <a:noFill/>
        </p:spPr>
        <p:txBody>
          <a:bodyPr wrap="square">
            <a:spAutoFit/>
          </a:bodyPr>
          <a:lstStyle/>
          <a:p>
            <a:r>
              <a:rPr lang="en-US" sz="2400" b="1" i="1" dirty="0">
                <a:solidFill>
                  <a:srgbClr val="005596"/>
                </a:solidFill>
                <a:effectLst/>
                <a:latin typeface="Arial" panose="020B0604020202020204" pitchFamily="34" charset="0"/>
                <a:cs typeface="Arial" panose="020B0604020202020204" pitchFamily="34" charset="0"/>
              </a:rPr>
              <a:t>Junior Assistant Scoutmaster</a:t>
            </a:r>
          </a:p>
          <a:p>
            <a:r>
              <a:rPr lang="en-US" sz="2400" i="0" dirty="0">
                <a:solidFill>
                  <a:srgbClr val="212121"/>
                </a:solidFill>
                <a:effectLst/>
                <a:latin typeface="Arial" panose="020B0604020202020204" pitchFamily="34" charset="0"/>
                <a:cs typeface="Arial" panose="020B0604020202020204" pitchFamily="34" charset="0"/>
              </a:rPr>
              <a:t>The Junior </a:t>
            </a:r>
            <a:r>
              <a:rPr lang="en-US" sz="2400" dirty="0">
                <a:solidFill>
                  <a:srgbClr val="212121"/>
                </a:solidFill>
                <a:latin typeface="Arial" panose="020B0604020202020204" pitchFamily="34" charset="0"/>
                <a:cs typeface="Arial" panose="020B0604020202020204" pitchFamily="34" charset="0"/>
              </a:rPr>
              <a:t>A</a:t>
            </a:r>
            <a:r>
              <a:rPr lang="en-US" sz="2400" i="0" dirty="0">
                <a:solidFill>
                  <a:srgbClr val="212121"/>
                </a:solidFill>
                <a:effectLst/>
                <a:latin typeface="Arial" panose="020B0604020202020204" pitchFamily="34" charset="0"/>
                <a:cs typeface="Arial" panose="020B0604020202020204" pitchFamily="34" charset="0"/>
              </a:rPr>
              <a:t>ssistant Scoutmaster serves in the capacity of an assistant Scoutmaster except where legal age and maturity are required. </a:t>
            </a:r>
            <a:r>
              <a:rPr lang="en-US" sz="2400" dirty="0">
                <a:solidFill>
                  <a:srgbClr val="212121"/>
                </a:solidFill>
                <a:latin typeface="Arial" panose="020B0604020202020204" pitchFamily="34" charset="0"/>
                <a:cs typeface="Arial" panose="020B0604020202020204" pitchFamily="34" charset="0"/>
              </a:rPr>
              <a:t>They</a:t>
            </a:r>
            <a:r>
              <a:rPr lang="en-US" sz="2400" i="0" dirty="0">
                <a:solidFill>
                  <a:srgbClr val="212121"/>
                </a:solidFill>
                <a:effectLst/>
                <a:latin typeface="Arial" panose="020B0604020202020204" pitchFamily="34" charset="0"/>
                <a:cs typeface="Arial" panose="020B0604020202020204" pitchFamily="34" charset="0"/>
              </a:rPr>
              <a:t> must be at least 16 years old and not yet 18. </a:t>
            </a:r>
            <a:r>
              <a:rPr lang="en-US" sz="2400" dirty="0">
                <a:solidFill>
                  <a:srgbClr val="212121"/>
                </a:solidFill>
                <a:latin typeface="Arial" panose="020B0604020202020204" pitchFamily="34" charset="0"/>
                <a:cs typeface="Arial" panose="020B0604020202020204" pitchFamily="34" charset="0"/>
              </a:rPr>
              <a:t>They</a:t>
            </a:r>
            <a:r>
              <a:rPr lang="en-US" sz="2400" i="0" dirty="0">
                <a:solidFill>
                  <a:srgbClr val="212121"/>
                </a:solidFill>
                <a:effectLst/>
                <a:latin typeface="Arial" panose="020B0604020202020204" pitchFamily="34" charset="0"/>
                <a:cs typeface="Arial" panose="020B0604020202020204" pitchFamily="34" charset="0"/>
              </a:rPr>
              <a:t> are appointed by the Scoutmaster because of </a:t>
            </a:r>
            <a:r>
              <a:rPr lang="en-US" sz="2400" dirty="0">
                <a:solidFill>
                  <a:srgbClr val="212121"/>
                </a:solidFill>
                <a:latin typeface="Arial" panose="020B0604020202020204" pitchFamily="34" charset="0"/>
                <a:cs typeface="Arial" panose="020B0604020202020204" pitchFamily="34" charset="0"/>
              </a:rPr>
              <a:t>their</a:t>
            </a:r>
            <a:r>
              <a:rPr lang="en-US" sz="2400" i="0" dirty="0">
                <a:solidFill>
                  <a:srgbClr val="212121"/>
                </a:solidFill>
                <a:effectLst/>
                <a:latin typeface="Arial" panose="020B0604020202020204" pitchFamily="34" charset="0"/>
                <a:cs typeface="Arial" panose="020B0604020202020204" pitchFamily="34" charset="0"/>
              </a:rPr>
              <a:t> leadership ability.</a:t>
            </a:r>
          </a:p>
          <a:p>
            <a:r>
              <a:rPr lang="en-US" sz="2400" b="1" i="1" dirty="0">
                <a:solidFill>
                  <a:srgbClr val="005596"/>
                </a:solidFill>
                <a:effectLst/>
                <a:latin typeface="Arial" panose="020B0604020202020204" pitchFamily="34" charset="0"/>
                <a:cs typeface="Arial" panose="020B0604020202020204" pitchFamily="34" charset="0"/>
              </a:rPr>
              <a:t>Reports</a:t>
            </a:r>
            <a:r>
              <a:rPr lang="en-US" sz="2400" b="1" i="0" dirty="0">
                <a:solidFill>
                  <a:srgbClr val="212121"/>
                </a:solidFill>
                <a:effectLst/>
                <a:latin typeface="Arial" panose="020B0604020202020204" pitchFamily="34" charset="0"/>
                <a:cs typeface="Arial" panose="020B0604020202020204" pitchFamily="34" charset="0"/>
              </a:rPr>
              <a:t> </a:t>
            </a:r>
            <a:r>
              <a:rPr lang="en-US" sz="2400" b="1" i="0" dirty="0">
                <a:solidFill>
                  <a:srgbClr val="005596"/>
                </a:solidFill>
                <a:effectLst/>
                <a:latin typeface="Arial" panose="020B0604020202020204" pitchFamily="34" charset="0"/>
                <a:cs typeface="Arial" panose="020B0604020202020204" pitchFamily="34" charset="0"/>
              </a:rPr>
              <a:t>to</a:t>
            </a:r>
            <a:r>
              <a:rPr lang="en-US" sz="2400" i="0" dirty="0">
                <a:solidFill>
                  <a:srgbClr val="212121"/>
                </a:solidFill>
                <a:effectLst/>
                <a:latin typeface="Arial" panose="020B0604020202020204" pitchFamily="34" charset="0"/>
                <a:cs typeface="Arial" panose="020B0604020202020204" pitchFamily="34" charset="0"/>
              </a:rPr>
              <a:t>: The Scoutmaster</a:t>
            </a:r>
          </a:p>
        </p:txBody>
      </p:sp>
      <p:sp>
        <p:nvSpPr>
          <p:cNvPr id="2" name="TextBox 1">
            <a:extLst>
              <a:ext uri="{FF2B5EF4-FFF2-40B4-BE49-F238E27FC236}">
                <a16:creationId xmlns:a16="http://schemas.microsoft.com/office/drawing/2014/main" id="{638667A4-869F-C073-FB64-A457B6CFDF83}"/>
              </a:ext>
            </a:extLst>
          </p:cNvPr>
          <p:cNvSpPr txBox="1"/>
          <p:nvPr/>
        </p:nvSpPr>
        <p:spPr>
          <a:xfrm>
            <a:off x="407915" y="2691121"/>
            <a:ext cx="5347771" cy="2554545"/>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Functions as an Assistant Scoutmaster</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Performs duties as assigned by the Scoutmaster</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As called upon, follows procedures for properly recording the advancement of other scouts.</a:t>
            </a:r>
            <a:endParaRPr lang="en-US" sz="2000" i="0" dirty="0">
              <a:solidFill>
                <a:srgbClr val="212121"/>
              </a:solidFill>
              <a:effectLst/>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000" i="0" dirty="0">
              <a:solidFill>
                <a:srgbClr val="212121"/>
              </a:solidFill>
              <a:effectLst/>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A4828CE-28CF-C39F-5C37-9AB3D0112215}"/>
              </a:ext>
            </a:extLst>
          </p:cNvPr>
          <p:cNvSpPr txBox="1"/>
          <p:nvPr/>
        </p:nvSpPr>
        <p:spPr>
          <a:xfrm>
            <a:off x="6341190" y="2692796"/>
            <a:ext cx="5882046" cy="1938992"/>
          </a:xfrm>
          <a:prstGeom prst="rect">
            <a:avLst/>
          </a:prstGeom>
          <a:noFill/>
        </p:spPr>
        <p:txBody>
          <a:bodyPr wrap="square" rtlCol="0">
            <a:spAutoFit/>
          </a:bodyPr>
          <a:lstStyle/>
          <a:p>
            <a:pPr marL="342900" indent="-342900">
              <a:buFont typeface="Arial" panose="020B0604020202020204" pitchFamily="34" charset="0"/>
              <a:buChar char="•"/>
            </a:pPr>
            <a:r>
              <a:rPr lang="en-US" sz="2000" i="0" dirty="0">
                <a:solidFill>
                  <a:srgbClr val="212121"/>
                </a:solidFill>
                <a:effectLst/>
                <a:latin typeface="Arial" panose="020B0604020202020204" pitchFamily="34" charset="0"/>
                <a:cs typeface="Arial" panose="020B0604020202020204" pitchFamily="34" charset="0"/>
              </a:rPr>
              <a:t>Sets a good example</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Enthusiastically and correctly wears the Scout uniform</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Lives by the Scout Oath and Law</a:t>
            </a:r>
          </a:p>
          <a:p>
            <a:pPr marL="342900" indent="-342900">
              <a:buFont typeface="Arial" panose="020B0604020202020204" pitchFamily="34" charset="0"/>
              <a:buChar char="•"/>
            </a:pPr>
            <a:r>
              <a:rPr lang="en-US" sz="2000" dirty="0">
                <a:solidFill>
                  <a:srgbClr val="212121"/>
                </a:solidFill>
                <a:latin typeface="Arial" panose="020B0604020202020204" pitchFamily="34" charset="0"/>
                <a:cs typeface="Arial" panose="020B0604020202020204" pitchFamily="34" charset="0"/>
              </a:rPr>
              <a:t>Shows Scout Spirit</a:t>
            </a:r>
            <a:endParaRPr lang="en-US" sz="2000" dirty="0">
              <a:latin typeface="Arial" panose="020B0604020202020204" pitchFamily="34" charset="0"/>
              <a:cs typeface="Arial" panose="020B0604020202020204" pitchFamily="34" charset="0"/>
            </a:endParaRPr>
          </a:p>
          <a:p>
            <a:endParaRPr lang="en-US" sz="2000" dirty="0"/>
          </a:p>
        </p:txBody>
      </p:sp>
    </p:spTree>
    <p:extLst>
      <p:ext uri="{BB962C8B-B14F-4D97-AF65-F5344CB8AC3E}">
        <p14:creationId xmlns:p14="http://schemas.microsoft.com/office/powerpoint/2010/main" val="17948485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447100" y="227923"/>
            <a:ext cx="10120923" cy="1569660"/>
          </a:xfrm>
          <a:prstGeom prst="rect">
            <a:avLst/>
          </a:prstGeom>
          <a:noFill/>
        </p:spPr>
        <p:txBody>
          <a:bodyPr wrap="square">
            <a:spAutoFit/>
          </a:bodyPr>
          <a:lstStyle/>
          <a:p>
            <a:r>
              <a:rPr lang="en-US" sz="2400" b="1" i="1" dirty="0">
                <a:solidFill>
                  <a:srgbClr val="005596"/>
                </a:solidFill>
                <a:effectLst/>
                <a:latin typeface="Arial" panose="020B0604020202020204" pitchFamily="34" charset="0"/>
                <a:cs typeface="Arial" panose="020B0604020202020204" pitchFamily="34" charset="0"/>
              </a:rPr>
              <a:t>National Honor Patrol Award</a:t>
            </a:r>
          </a:p>
          <a:p>
            <a:r>
              <a:rPr lang="en-US" sz="2400" i="0" dirty="0">
                <a:solidFill>
                  <a:srgbClr val="212121"/>
                </a:solidFill>
                <a:effectLst/>
                <a:latin typeface="Arial" panose="020B0604020202020204" pitchFamily="34" charset="0"/>
                <a:cs typeface="Arial" panose="020B0604020202020204" pitchFamily="34" charset="0"/>
              </a:rPr>
              <a:t>The National Honor Patrol Award is given to patrols whose members make an extra effort to have the best patrol possible. A patrol can earn the award by doing the following over a three-month period:</a:t>
            </a:r>
          </a:p>
        </p:txBody>
      </p:sp>
      <p:sp>
        <p:nvSpPr>
          <p:cNvPr id="2" name="TextBox 1">
            <a:extLst>
              <a:ext uri="{FF2B5EF4-FFF2-40B4-BE49-F238E27FC236}">
                <a16:creationId xmlns:a16="http://schemas.microsoft.com/office/drawing/2014/main" id="{638667A4-869F-C073-FB64-A457B6CFDF83}"/>
              </a:ext>
            </a:extLst>
          </p:cNvPr>
          <p:cNvSpPr txBox="1"/>
          <p:nvPr/>
        </p:nvSpPr>
        <p:spPr>
          <a:xfrm>
            <a:off x="407915" y="1862998"/>
            <a:ext cx="5574311" cy="1938992"/>
          </a:xfrm>
          <a:prstGeom prst="rect">
            <a:avLst/>
          </a:prstGeom>
          <a:noFill/>
        </p:spPr>
        <p:txBody>
          <a:bodyPr wrap="square" rtlCol="0">
            <a:spAutoFit/>
          </a:bodyPr>
          <a:lstStyle/>
          <a:p>
            <a:pPr marL="457200" indent="-457200">
              <a:buFont typeface="+mj-lt"/>
              <a:buAutoNum type="arabicPeriod"/>
            </a:pPr>
            <a:r>
              <a:rPr lang="en-US" sz="2000" i="0" dirty="0">
                <a:solidFill>
                  <a:srgbClr val="212121"/>
                </a:solidFill>
                <a:effectLst/>
                <a:latin typeface="Arial" panose="020B0604020202020204" pitchFamily="34" charset="0"/>
                <a:cs typeface="Arial" panose="020B0604020202020204" pitchFamily="34" charset="0"/>
              </a:rPr>
              <a:t>Have a patrol name, flag, and yell. Put the patrol design on equipment, and use the patrol yell. Keep patrol records up-to-date. </a:t>
            </a:r>
          </a:p>
          <a:p>
            <a:pPr marL="457200" indent="-457200">
              <a:buFont typeface="+mj-lt"/>
              <a:buAutoNum type="arabicPeriod"/>
            </a:pPr>
            <a:r>
              <a:rPr lang="en-US" sz="2000" i="0" dirty="0">
                <a:solidFill>
                  <a:srgbClr val="212121"/>
                </a:solidFill>
                <a:effectLst/>
                <a:latin typeface="Arial" panose="020B0604020202020204" pitchFamily="34" charset="0"/>
                <a:cs typeface="Arial" panose="020B0604020202020204" pitchFamily="34" charset="0"/>
              </a:rPr>
              <a:t>Hold two patrol meetings every month. </a:t>
            </a:r>
          </a:p>
          <a:p>
            <a:pPr marL="457200" indent="-457200">
              <a:buFont typeface="+mj-lt"/>
              <a:buAutoNum type="arabicPeriod"/>
            </a:pPr>
            <a:r>
              <a:rPr lang="en-US" sz="2000" i="0" dirty="0">
                <a:solidFill>
                  <a:srgbClr val="212121"/>
                </a:solidFill>
                <a:effectLst/>
                <a:latin typeface="Arial" panose="020B0604020202020204" pitchFamily="34" charset="0"/>
                <a:cs typeface="Arial" panose="020B0604020202020204" pitchFamily="34" charset="0"/>
              </a:rPr>
              <a:t>Take part in at least one hike, outdoor activity, or other Scouting event. </a:t>
            </a:r>
          </a:p>
        </p:txBody>
      </p:sp>
      <p:sp>
        <p:nvSpPr>
          <p:cNvPr id="4" name="TextBox 3">
            <a:extLst>
              <a:ext uri="{FF2B5EF4-FFF2-40B4-BE49-F238E27FC236}">
                <a16:creationId xmlns:a16="http://schemas.microsoft.com/office/drawing/2014/main" id="{2A4828CE-28CF-C39F-5C37-9AB3D0112215}"/>
              </a:ext>
            </a:extLst>
          </p:cNvPr>
          <p:cNvSpPr txBox="1"/>
          <p:nvPr/>
        </p:nvSpPr>
        <p:spPr>
          <a:xfrm>
            <a:off x="6341190" y="1864673"/>
            <a:ext cx="5882046" cy="3477875"/>
          </a:xfrm>
          <a:prstGeom prst="rect">
            <a:avLst/>
          </a:prstGeom>
          <a:noFill/>
        </p:spPr>
        <p:txBody>
          <a:bodyPr wrap="square" rtlCol="0">
            <a:spAutoFit/>
          </a:bodyPr>
          <a:lstStyle/>
          <a:p>
            <a:pPr marL="457200" indent="-457200">
              <a:buFont typeface="+mj-lt"/>
              <a:buAutoNum type="arabicPeriod" startAt="4"/>
            </a:pPr>
            <a:r>
              <a:rPr lang="en-US" sz="2000" i="0" dirty="0">
                <a:solidFill>
                  <a:srgbClr val="212121"/>
                </a:solidFill>
                <a:effectLst/>
                <a:latin typeface="Arial" panose="020B0604020202020204" pitchFamily="34" charset="0"/>
                <a:cs typeface="Arial" panose="020B0604020202020204" pitchFamily="34" charset="0"/>
              </a:rPr>
              <a:t>Complete two Good Turns or service projects approved by the patrol leaders’ council. </a:t>
            </a:r>
          </a:p>
          <a:p>
            <a:pPr marL="457200" indent="-457200">
              <a:buFont typeface="+mj-lt"/>
              <a:buAutoNum type="arabicPeriod" startAt="4"/>
            </a:pPr>
            <a:r>
              <a:rPr lang="en-US" sz="2000" i="0" dirty="0">
                <a:solidFill>
                  <a:srgbClr val="212121"/>
                </a:solidFill>
                <a:effectLst/>
                <a:latin typeface="Arial" panose="020B0604020202020204" pitchFamily="34" charset="0"/>
                <a:cs typeface="Arial" panose="020B0604020202020204" pitchFamily="34" charset="0"/>
              </a:rPr>
              <a:t>Help two patrol members advance one rank. </a:t>
            </a:r>
          </a:p>
          <a:p>
            <a:pPr marL="457200" indent="-457200">
              <a:buFont typeface="+mj-lt"/>
              <a:buAutoNum type="arabicPeriod" startAt="4"/>
            </a:pPr>
            <a:r>
              <a:rPr lang="en-US" sz="2000" i="0" dirty="0">
                <a:solidFill>
                  <a:srgbClr val="212121"/>
                </a:solidFill>
                <a:effectLst/>
                <a:latin typeface="Arial" panose="020B0604020202020204" pitchFamily="34" charset="0"/>
                <a:cs typeface="Arial" panose="020B0604020202020204" pitchFamily="34" charset="0"/>
              </a:rPr>
              <a:t>Wear the full uniform correctly at troop activities (at least 75 percent of patrol’s membership). </a:t>
            </a:r>
          </a:p>
          <a:p>
            <a:pPr marL="457200" indent="-457200">
              <a:buFont typeface="+mj-lt"/>
              <a:buAutoNum type="arabicPeriod" startAt="4"/>
            </a:pPr>
            <a:r>
              <a:rPr lang="en-US" sz="2000" i="0" dirty="0">
                <a:solidFill>
                  <a:srgbClr val="212121"/>
                </a:solidFill>
                <a:effectLst/>
                <a:latin typeface="Arial" panose="020B0604020202020204" pitchFamily="34" charset="0"/>
                <a:cs typeface="Arial" panose="020B0604020202020204" pitchFamily="34" charset="0"/>
              </a:rPr>
              <a:t>Have a representative attend at least three patrol leaders’ council meetings. </a:t>
            </a:r>
          </a:p>
          <a:p>
            <a:pPr marL="457200" indent="-457200">
              <a:buFont typeface="+mj-lt"/>
              <a:buAutoNum type="arabicPeriod" startAt="4"/>
            </a:pPr>
            <a:r>
              <a:rPr lang="en-US" sz="2000" i="0" dirty="0">
                <a:solidFill>
                  <a:srgbClr val="212121"/>
                </a:solidFill>
                <a:effectLst/>
                <a:latin typeface="Arial" panose="020B0604020202020204" pitchFamily="34" charset="0"/>
                <a:cs typeface="Arial" panose="020B0604020202020204" pitchFamily="34" charset="0"/>
              </a:rPr>
              <a:t>Have eight members in the patrol or experience an increase in patrol membership.</a:t>
            </a:r>
            <a:endParaRPr lang="en-US" sz="2000" dirty="0">
              <a:latin typeface="Arial" panose="020B0604020202020204" pitchFamily="34" charset="0"/>
              <a:cs typeface="Arial" panose="020B0604020202020204" pitchFamily="34" charset="0"/>
            </a:endParaRPr>
          </a:p>
          <a:p>
            <a:endParaRPr lang="en-US" sz="2000" dirty="0"/>
          </a:p>
        </p:txBody>
      </p:sp>
    </p:spTree>
    <p:extLst>
      <p:ext uri="{BB962C8B-B14F-4D97-AF65-F5344CB8AC3E}">
        <p14:creationId xmlns:p14="http://schemas.microsoft.com/office/powerpoint/2010/main" val="9836977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773625" y="505539"/>
            <a:ext cx="8644749" cy="5262979"/>
          </a:xfrm>
          <a:prstGeom prst="rect">
            <a:avLst/>
          </a:prstGeom>
          <a:noFill/>
        </p:spPr>
        <p:txBody>
          <a:bodyPr wrap="square">
            <a:spAutoFit/>
          </a:bodyPr>
          <a:lstStyle/>
          <a:p>
            <a:r>
              <a:rPr lang="en-US" sz="2400" b="1" i="1" dirty="0">
                <a:solidFill>
                  <a:srgbClr val="005596"/>
                </a:solidFill>
                <a:effectLst/>
                <a:latin typeface="Roboto" panose="02000000000000000000" pitchFamily="2" charset="0"/>
              </a:rPr>
              <a:t>Vision Statement</a:t>
            </a:r>
          </a:p>
          <a:p>
            <a:endParaRPr lang="en-US" sz="2400" dirty="0">
              <a:solidFill>
                <a:srgbClr val="212121"/>
              </a:solidFill>
              <a:latin typeface="Roboto" panose="02000000000000000000" pitchFamily="2" charset="0"/>
            </a:endParaRPr>
          </a:p>
          <a:p>
            <a:r>
              <a:rPr lang="en-US" sz="2400" b="0" i="0" dirty="0">
                <a:solidFill>
                  <a:srgbClr val="212121"/>
                </a:solidFill>
                <a:effectLst/>
                <a:latin typeface="Roboto" panose="02000000000000000000" pitchFamily="2" charset="0"/>
              </a:rPr>
              <a:t>The Boy Scouts of America will prepare every eligible youth in America to become a responsible, participating citizen and leader who is guided by the Scout Oath and Law.</a:t>
            </a:r>
          </a:p>
          <a:p>
            <a:endParaRPr lang="en-US" sz="2400" dirty="0">
              <a:solidFill>
                <a:srgbClr val="212121"/>
              </a:solidFill>
              <a:latin typeface="Roboto" panose="02000000000000000000" pitchFamily="2" charset="0"/>
              <a:cs typeface="Arial" panose="020B0604020202020204" pitchFamily="34" charset="0"/>
            </a:endParaRPr>
          </a:p>
          <a:p>
            <a:r>
              <a:rPr lang="en-US" sz="2400" dirty="0">
                <a:solidFill>
                  <a:srgbClr val="212121"/>
                </a:solidFill>
                <a:latin typeface="Roboto" panose="02000000000000000000" pitchFamily="2" charset="0"/>
                <a:cs typeface="Arial" panose="020B0604020202020204" pitchFamily="34" charset="0"/>
              </a:rPr>
              <a:t>In the future, Scouting will continue to:</a:t>
            </a:r>
          </a:p>
          <a:p>
            <a:endParaRPr lang="en-US" sz="2400" dirty="0">
              <a:solidFill>
                <a:srgbClr val="212121"/>
              </a:solidFill>
              <a:latin typeface="Roboto" panose="02000000000000000000" pitchFamily="2" charset="0"/>
              <a:cs typeface="Arial" panose="020B0604020202020204" pitchFamily="34" charset="0"/>
            </a:endParaRPr>
          </a:p>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Offer young people responsible fun and adventure;</a:t>
            </a:r>
          </a:p>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Instill in young people lifetime values and develop in them ethical character as expressed in the Scout Oath and Law;</a:t>
            </a:r>
          </a:p>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Train young people in citizenship, service, and leadership;</a:t>
            </a:r>
          </a:p>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Serve America’s communities and families with its quality, values-based program.</a:t>
            </a:r>
          </a:p>
        </p:txBody>
      </p:sp>
    </p:spTree>
    <p:extLst>
      <p:ext uri="{BB962C8B-B14F-4D97-AF65-F5344CB8AC3E}">
        <p14:creationId xmlns:p14="http://schemas.microsoft.com/office/powerpoint/2010/main" val="3221633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809761" y="1520131"/>
            <a:ext cx="8644749" cy="1938992"/>
          </a:xfrm>
          <a:prstGeom prst="rect">
            <a:avLst/>
          </a:prstGeom>
          <a:noFill/>
        </p:spPr>
        <p:txBody>
          <a:bodyPr wrap="square">
            <a:spAutoFit/>
          </a:bodyPr>
          <a:lstStyle/>
          <a:p>
            <a:r>
              <a:rPr lang="en-US" sz="2400" b="1" dirty="0">
                <a:solidFill>
                  <a:srgbClr val="005596"/>
                </a:solidFill>
                <a:effectLst/>
                <a:latin typeface="Roboto" panose="02000000000000000000" pitchFamily="2" charset="0"/>
              </a:rPr>
              <a:t>Mission Statement</a:t>
            </a:r>
          </a:p>
          <a:p>
            <a:endParaRPr lang="en-US" sz="2400" dirty="0">
              <a:solidFill>
                <a:srgbClr val="212121"/>
              </a:solidFill>
              <a:latin typeface="Roboto" panose="02000000000000000000" pitchFamily="2" charset="0"/>
            </a:endParaRPr>
          </a:p>
          <a:p>
            <a:r>
              <a:rPr lang="en-US" sz="2400" b="0" i="0" dirty="0">
                <a:solidFill>
                  <a:srgbClr val="212121"/>
                </a:solidFill>
                <a:effectLst/>
                <a:latin typeface="Roboto" panose="02000000000000000000" pitchFamily="2" charset="0"/>
              </a:rPr>
              <a:t>The mission of the Boy Scouts of America is to prepare young people to make ethical and moral choices over their lifetimes by instilling in them the values of the Scout Oath and Law.</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97902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352209" y="1520131"/>
            <a:ext cx="7929814" cy="1938992"/>
          </a:xfrm>
          <a:prstGeom prst="rect">
            <a:avLst/>
          </a:prstGeom>
          <a:noFill/>
        </p:spPr>
        <p:txBody>
          <a:bodyPr wrap="square">
            <a:spAutoFit/>
          </a:bodyPr>
          <a:lstStyle/>
          <a:p>
            <a:r>
              <a:rPr lang="en-US" sz="2400" b="1" dirty="0">
                <a:solidFill>
                  <a:srgbClr val="005596"/>
                </a:solidFill>
                <a:effectLst/>
                <a:latin typeface="Roboto" panose="02000000000000000000" pitchFamily="2" charset="0"/>
              </a:rPr>
              <a:t>Module 2 | Be</a:t>
            </a:r>
          </a:p>
          <a:p>
            <a:endParaRPr lang="en-US" sz="2400" dirty="0">
              <a:solidFill>
                <a:srgbClr val="212121"/>
              </a:solidFill>
              <a:latin typeface="Roboto" panose="02000000000000000000" pitchFamily="2" charset="0"/>
            </a:endParaRPr>
          </a:p>
          <a:p>
            <a:pPr marL="457200" indent="-457200">
              <a:buAutoNum type="arabicPeriod"/>
            </a:pPr>
            <a:r>
              <a:rPr lang="en-US" sz="2400" b="0" i="0" dirty="0">
                <a:solidFill>
                  <a:srgbClr val="212121"/>
                </a:solidFill>
                <a:effectLst/>
                <a:latin typeface="Roboto" panose="02000000000000000000" pitchFamily="2" charset="0"/>
              </a:rPr>
              <a:t>Scoutmaster’s Vision of Success</a:t>
            </a:r>
          </a:p>
          <a:p>
            <a:pPr marL="457200" indent="-457200">
              <a:buAutoNum type="arabicPeriod"/>
            </a:pPr>
            <a:r>
              <a:rPr lang="en-US" sz="2400" dirty="0">
                <a:solidFill>
                  <a:srgbClr val="212121"/>
                </a:solidFill>
                <a:latin typeface="Roboto" panose="02000000000000000000" pitchFamily="2" charset="0"/>
                <a:cs typeface="Arial" panose="020B0604020202020204" pitchFamily="34" charset="0"/>
              </a:rPr>
              <a:t>Teaching EDGE™ Discussion</a:t>
            </a:r>
          </a:p>
          <a:p>
            <a:pPr marL="457200" indent="-457200">
              <a:buAutoNum type="arabicPeriod"/>
            </a:pPr>
            <a:r>
              <a:rPr lang="en-US" sz="2400" dirty="0">
                <a:solidFill>
                  <a:srgbClr val="212121"/>
                </a:solidFill>
                <a:latin typeface="Roboto" panose="02000000000000000000" pitchFamily="2" charset="0"/>
                <a:cs typeface="Arial" panose="020B0604020202020204" pitchFamily="34" charset="0"/>
              </a:rPr>
              <a:t>Troop Progress Discussion</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18712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773625" y="505539"/>
            <a:ext cx="8644749" cy="5262979"/>
          </a:xfrm>
          <a:prstGeom prst="rect">
            <a:avLst/>
          </a:prstGeom>
          <a:noFill/>
        </p:spPr>
        <p:txBody>
          <a:bodyPr wrap="square">
            <a:spAutoFit/>
          </a:bodyPr>
          <a:lstStyle/>
          <a:p>
            <a:r>
              <a:rPr lang="en-US" sz="2400" b="1" i="1" dirty="0">
                <a:solidFill>
                  <a:srgbClr val="005596"/>
                </a:solidFill>
                <a:effectLst/>
                <a:latin typeface="Roboto" panose="02000000000000000000" pitchFamily="2" charset="0"/>
              </a:rPr>
              <a:t>What is EDGE™?</a:t>
            </a:r>
          </a:p>
          <a:p>
            <a:endParaRPr lang="en-US" sz="2400" dirty="0">
              <a:solidFill>
                <a:srgbClr val="212121"/>
              </a:solidFill>
              <a:latin typeface="Roboto" panose="02000000000000000000" pitchFamily="2" charset="0"/>
            </a:endParaRPr>
          </a:p>
          <a:p>
            <a:r>
              <a:rPr lang="en-US" sz="2400" b="0" i="0" dirty="0">
                <a:solidFill>
                  <a:srgbClr val="212121"/>
                </a:solidFill>
                <a:effectLst/>
                <a:latin typeface="Roboto" panose="02000000000000000000" pitchFamily="2" charset="0"/>
              </a:rPr>
              <a:t>EDGE™ is the method you will use to teach in your troop. The key to making EDGE™ work, is to use it for all teaching opportunities. Make it a habit.</a:t>
            </a:r>
          </a:p>
          <a:p>
            <a:endParaRPr lang="en-US" sz="2400" dirty="0">
              <a:solidFill>
                <a:srgbClr val="212121"/>
              </a:solidFill>
              <a:latin typeface="Roboto" panose="02000000000000000000" pitchFamily="2" charset="0"/>
              <a:cs typeface="Arial" panose="020B0604020202020204" pitchFamily="34" charset="0"/>
            </a:endParaRPr>
          </a:p>
          <a:p>
            <a:r>
              <a:rPr lang="en-US" sz="2400" b="1" i="1" dirty="0">
                <a:solidFill>
                  <a:srgbClr val="005596"/>
                </a:solidFill>
                <a:latin typeface="Roboto" panose="02000000000000000000" pitchFamily="2" charset="0"/>
                <a:cs typeface="Arial" panose="020B0604020202020204" pitchFamily="34" charset="0"/>
              </a:rPr>
              <a:t>Explain</a:t>
            </a:r>
            <a:r>
              <a:rPr lang="en-US" sz="2400" dirty="0">
                <a:solidFill>
                  <a:srgbClr val="212121"/>
                </a:solidFill>
                <a:latin typeface="Roboto" panose="02000000000000000000" pitchFamily="2" charset="0"/>
                <a:cs typeface="Arial" panose="020B0604020202020204" pitchFamily="34" charset="0"/>
              </a:rPr>
              <a:t>: The trainer </a:t>
            </a:r>
            <a:r>
              <a:rPr lang="en-US" sz="2400" i="1" dirty="0">
                <a:solidFill>
                  <a:srgbClr val="212121"/>
                </a:solidFill>
                <a:latin typeface="Roboto" panose="02000000000000000000" pitchFamily="2" charset="0"/>
                <a:cs typeface="Arial" panose="020B0604020202020204" pitchFamily="34" charset="0"/>
              </a:rPr>
              <a:t>explains</a:t>
            </a:r>
            <a:r>
              <a:rPr lang="en-US" sz="2400" dirty="0">
                <a:solidFill>
                  <a:srgbClr val="212121"/>
                </a:solidFill>
                <a:latin typeface="Roboto" panose="02000000000000000000" pitchFamily="2" charset="0"/>
                <a:cs typeface="Arial" panose="020B0604020202020204" pitchFamily="34" charset="0"/>
              </a:rPr>
              <a:t> how something is done</a:t>
            </a:r>
          </a:p>
          <a:p>
            <a:r>
              <a:rPr lang="en-US" sz="2400" b="1" i="1" dirty="0">
                <a:solidFill>
                  <a:srgbClr val="005596"/>
                </a:solidFill>
                <a:latin typeface="Roboto" panose="02000000000000000000" pitchFamily="2" charset="0"/>
                <a:cs typeface="Arial" panose="020B0604020202020204" pitchFamily="34" charset="0"/>
              </a:rPr>
              <a:t>Demonstrate</a:t>
            </a:r>
            <a:r>
              <a:rPr lang="en-US" sz="2400" dirty="0">
                <a:latin typeface="Roboto" panose="02000000000000000000" pitchFamily="2" charset="0"/>
                <a:cs typeface="Arial" panose="020B0604020202020204" pitchFamily="34" charset="0"/>
              </a:rPr>
              <a:t>:</a:t>
            </a:r>
            <a:r>
              <a:rPr lang="en-US" sz="2400" dirty="0">
                <a:solidFill>
                  <a:srgbClr val="005596"/>
                </a:solidFill>
                <a:latin typeface="Roboto" panose="02000000000000000000" pitchFamily="2" charset="0"/>
                <a:cs typeface="Arial" panose="020B0604020202020204" pitchFamily="34" charset="0"/>
              </a:rPr>
              <a:t> </a:t>
            </a:r>
            <a:r>
              <a:rPr lang="en-US" sz="2400" dirty="0">
                <a:latin typeface="Roboto" panose="02000000000000000000" pitchFamily="2" charset="0"/>
                <a:cs typeface="Arial" panose="020B0604020202020204" pitchFamily="34" charset="0"/>
              </a:rPr>
              <a:t>After the trainer explains, they </a:t>
            </a:r>
            <a:r>
              <a:rPr lang="en-US" sz="2400" i="1" dirty="0">
                <a:latin typeface="Roboto" panose="02000000000000000000" pitchFamily="2" charset="0"/>
                <a:cs typeface="Arial" panose="020B0604020202020204" pitchFamily="34" charset="0"/>
              </a:rPr>
              <a:t>demonstrate</a:t>
            </a:r>
            <a:r>
              <a:rPr lang="en-US" sz="2400" dirty="0">
                <a:latin typeface="Roboto" panose="02000000000000000000" pitchFamily="2" charset="0"/>
                <a:cs typeface="Arial" panose="020B0604020202020204" pitchFamily="34" charset="0"/>
              </a:rPr>
              <a:t> while explaining again.</a:t>
            </a:r>
          </a:p>
          <a:p>
            <a:r>
              <a:rPr lang="en-US" sz="2400" b="1" i="1" dirty="0">
                <a:solidFill>
                  <a:srgbClr val="005596"/>
                </a:solidFill>
                <a:latin typeface="Roboto" panose="02000000000000000000" pitchFamily="2" charset="0"/>
                <a:cs typeface="Arial" panose="020B0604020202020204" pitchFamily="34" charset="0"/>
              </a:rPr>
              <a:t>Guide</a:t>
            </a:r>
            <a:r>
              <a:rPr lang="en-US" sz="2400" dirty="0">
                <a:latin typeface="Roboto" panose="02000000000000000000" pitchFamily="2" charset="0"/>
                <a:cs typeface="Arial" panose="020B0604020202020204" pitchFamily="34" charset="0"/>
              </a:rPr>
              <a:t>: The learner tries the skill while the trainer </a:t>
            </a:r>
            <a:r>
              <a:rPr lang="en-US" sz="2400" i="1" dirty="0">
                <a:latin typeface="Roboto" panose="02000000000000000000" pitchFamily="2" charset="0"/>
                <a:cs typeface="Arial" panose="020B0604020202020204" pitchFamily="34" charset="0"/>
              </a:rPr>
              <a:t>guides</a:t>
            </a:r>
            <a:r>
              <a:rPr lang="en-US" sz="2400" dirty="0">
                <a:latin typeface="Roboto" panose="02000000000000000000" pitchFamily="2" charset="0"/>
                <a:cs typeface="Arial" panose="020B0604020202020204" pitchFamily="34" charset="0"/>
              </a:rPr>
              <a:t> them through it.</a:t>
            </a:r>
          </a:p>
          <a:p>
            <a:r>
              <a:rPr lang="en-US" sz="2400" b="1" i="1" dirty="0">
                <a:solidFill>
                  <a:srgbClr val="005596"/>
                </a:solidFill>
                <a:latin typeface="Roboto" panose="02000000000000000000" pitchFamily="2" charset="0"/>
                <a:cs typeface="Arial" panose="020B0604020202020204" pitchFamily="34" charset="0"/>
              </a:rPr>
              <a:t>Enable</a:t>
            </a:r>
            <a:r>
              <a:rPr lang="en-US" sz="2400" dirty="0">
                <a:latin typeface="Roboto" panose="02000000000000000000" pitchFamily="2" charset="0"/>
                <a:cs typeface="Arial" panose="020B0604020202020204" pitchFamily="34" charset="0"/>
              </a:rPr>
              <a:t>: The trainee works on their own under the watchful eye of the trainer. The trainer’s role in this step is to remove any obstacles to success, which </a:t>
            </a:r>
            <a:r>
              <a:rPr lang="en-US" sz="2400" i="1" dirty="0">
                <a:latin typeface="Roboto" panose="02000000000000000000" pitchFamily="2" charset="0"/>
                <a:cs typeface="Arial" panose="020B0604020202020204" pitchFamily="34" charset="0"/>
              </a:rPr>
              <a:t>enables</a:t>
            </a:r>
            <a:r>
              <a:rPr lang="en-US" sz="2400" dirty="0">
                <a:latin typeface="Roboto" panose="02000000000000000000" pitchFamily="2" charset="0"/>
                <a:cs typeface="Arial" panose="020B0604020202020204" pitchFamily="34" charset="0"/>
              </a:rPr>
              <a:t> the learner to succeed. </a:t>
            </a:r>
          </a:p>
        </p:txBody>
      </p:sp>
    </p:spTree>
    <p:extLst>
      <p:ext uri="{BB962C8B-B14F-4D97-AF65-F5344CB8AC3E}">
        <p14:creationId xmlns:p14="http://schemas.microsoft.com/office/powerpoint/2010/main" val="16956117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352209" y="1520131"/>
            <a:ext cx="9215238" cy="3416320"/>
          </a:xfrm>
          <a:prstGeom prst="rect">
            <a:avLst/>
          </a:prstGeom>
          <a:noFill/>
        </p:spPr>
        <p:txBody>
          <a:bodyPr wrap="square">
            <a:spAutoFit/>
          </a:bodyPr>
          <a:lstStyle/>
          <a:p>
            <a:r>
              <a:rPr lang="en-US" sz="2400" b="1" i="1" dirty="0">
                <a:solidFill>
                  <a:srgbClr val="005596"/>
                </a:solidFill>
                <a:latin typeface="Roboto" panose="02000000000000000000" pitchFamily="2" charset="0"/>
              </a:rPr>
              <a:t>How is the troop doing?</a:t>
            </a:r>
            <a:endParaRPr lang="en-US" sz="2400" b="1" i="1" dirty="0">
              <a:solidFill>
                <a:srgbClr val="005596"/>
              </a:solidFill>
              <a:effectLst/>
              <a:latin typeface="Roboto" panose="02000000000000000000" pitchFamily="2" charset="0"/>
            </a:endParaRPr>
          </a:p>
          <a:p>
            <a:endParaRPr lang="en-US" sz="2400" dirty="0">
              <a:solidFill>
                <a:srgbClr val="212121"/>
              </a:solidFill>
              <a:latin typeface="Roboto" panose="02000000000000000000" pitchFamily="2" charset="0"/>
            </a:endParaRPr>
          </a:p>
          <a:p>
            <a:r>
              <a:rPr lang="en-US" sz="2400" dirty="0">
                <a:solidFill>
                  <a:srgbClr val="212121"/>
                </a:solidFill>
                <a:latin typeface="Roboto" panose="02000000000000000000" pitchFamily="2" charset="0"/>
              </a:rPr>
              <a:t>Based on what you’ve learned so far, please answer the following questions:</a:t>
            </a:r>
          </a:p>
          <a:p>
            <a:endParaRPr lang="en-US" sz="2400" dirty="0">
              <a:solidFill>
                <a:srgbClr val="212121"/>
              </a:solidFill>
              <a:latin typeface="Roboto" panose="02000000000000000000" pitchFamily="2" charset="0"/>
            </a:endParaRPr>
          </a:p>
          <a:p>
            <a:pPr marL="457200" indent="-457200">
              <a:buAutoNum type="arabicPeriod"/>
            </a:pPr>
            <a:r>
              <a:rPr lang="en-US" sz="2400" dirty="0">
                <a:solidFill>
                  <a:srgbClr val="212121"/>
                </a:solidFill>
                <a:latin typeface="Roboto" panose="02000000000000000000" pitchFamily="2" charset="0"/>
              </a:rPr>
              <a:t>What should we </a:t>
            </a:r>
            <a:r>
              <a:rPr lang="en-US" sz="2400" b="1" i="1" dirty="0">
                <a:solidFill>
                  <a:srgbClr val="005596"/>
                </a:solidFill>
                <a:latin typeface="Roboto" panose="02000000000000000000" pitchFamily="2" charset="0"/>
              </a:rPr>
              <a:t>start </a:t>
            </a:r>
            <a:r>
              <a:rPr lang="en-US" sz="2400" dirty="0">
                <a:latin typeface="Roboto" panose="02000000000000000000" pitchFamily="2" charset="0"/>
              </a:rPr>
              <a:t>doing that we are not currently doing?</a:t>
            </a:r>
          </a:p>
          <a:p>
            <a:pPr marL="457200" indent="-457200">
              <a:buAutoNum type="arabicPeriod"/>
            </a:pPr>
            <a:r>
              <a:rPr lang="en-US" sz="2400" dirty="0">
                <a:latin typeface="Roboto" panose="02000000000000000000" pitchFamily="2" charset="0"/>
              </a:rPr>
              <a:t>What should we </a:t>
            </a:r>
            <a:r>
              <a:rPr lang="en-US" sz="2400" b="1" i="1" dirty="0">
                <a:solidFill>
                  <a:srgbClr val="005596"/>
                </a:solidFill>
                <a:latin typeface="Roboto" panose="02000000000000000000" pitchFamily="2" charset="0"/>
              </a:rPr>
              <a:t>stop</a:t>
            </a:r>
            <a:r>
              <a:rPr lang="en-US" sz="2400" dirty="0">
                <a:latin typeface="Roboto" panose="02000000000000000000" pitchFamily="2" charset="0"/>
              </a:rPr>
              <a:t> doing that is not working?</a:t>
            </a:r>
          </a:p>
          <a:p>
            <a:pPr marL="457200" indent="-457200">
              <a:buAutoNum type="arabicPeriod"/>
            </a:pPr>
            <a:r>
              <a:rPr lang="en-US" sz="2400" dirty="0">
                <a:latin typeface="Roboto" panose="02000000000000000000" pitchFamily="2" charset="0"/>
              </a:rPr>
              <a:t>What should we </a:t>
            </a:r>
            <a:r>
              <a:rPr lang="en-US" sz="2400" b="1" i="1" dirty="0">
                <a:solidFill>
                  <a:srgbClr val="005596"/>
                </a:solidFill>
                <a:latin typeface="Roboto" panose="02000000000000000000" pitchFamily="2" charset="0"/>
              </a:rPr>
              <a:t>continue</a:t>
            </a:r>
            <a:r>
              <a:rPr lang="en-US" sz="2400" dirty="0">
                <a:latin typeface="Roboto" panose="02000000000000000000" pitchFamily="2" charset="0"/>
              </a:rPr>
              <a:t> doing that is working well and helps us succeed? </a:t>
            </a:r>
          </a:p>
        </p:txBody>
      </p:sp>
    </p:spTree>
    <p:extLst>
      <p:ext uri="{BB962C8B-B14F-4D97-AF65-F5344CB8AC3E}">
        <p14:creationId xmlns:p14="http://schemas.microsoft.com/office/powerpoint/2010/main" val="33032245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352209" y="1520131"/>
            <a:ext cx="7929814" cy="1569660"/>
          </a:xfrm>
          <a:prstGeom prst="rect">
            <a:avLst/>
          </a:prstGeom>
          <a:noFill/>
        </p:spPr>
        <p:txBody>
          <a:bodyPr wrap="square">
            <a:spAutoFit/>
          </a:bodyPr>
          <a:lstStyle/>
          <a:p>
            <a:r>
              <a:rPr lang="en-US" sz="2400" b="1" dirty="0">
                <a:solidFill>
                  <a:srgbClr val="005596"/>
                </a:solidFill>
                <a:effectLst/>
                <a:latin typeface="Roboto" panose="02000000000000000000" pitchFamily="2" charset="0"/>
              </a:rPr>
              <a:t>Module 3 | Do</a:t>
            </a:r>
          </a:p>
          <a:p>
            <a:endParaRPr lang="en-US" sz="2400" dirty="0">
              <a:solidFill>
                <a:srgbClr val="212121"/>
              </a:solidFill>
              <a:latin typeface="Roboto" panose="02000000000000000000" pitchFamily="2" charset="0"/>
            </a:endParaRPr>
          </a:p>
          <a:p>
            <a:pPr marL="457200" indent="-457200">
              <a:buAutoNum type="arabicPeriod"/>
            </a:pPr>
            <a:r>
              <a:rPr lang="en-US" sz="2400" b="0" i="0" dirty="0">
                <a:solidFill>
                  <a:srgbClr val="212121"/>
                </a:solidFill>
                <a:effectLst/>
                <a:latin typeface="Roboto" panose="02000000000000000000" pitchFamily="2" charset="0"/>
              </a:rPr>
              <a:t>Servant Leadership – Motivating to Lead</a:t>
            </a:r>
          </a:p>
          <a:p>
            <a:pPr marL="457200" indent="-457200">
              <a:buAutoNum type="arabicPeriod"/>
            </a:pPr>
            <a:r>
              <a:rPr lang="en-US" sz="2400" dirty="0">
                <a:solidFill>
                  <a:srgbClr val="212121"/>
                </a:solidFill>
                <a:latin typeface="Roboto" panose="02000000000000000000" pitchFamily="2" charset="0"/>
                <a:cs typeface="Arial" panose="020B0604020202020204" pitchFamily="34" charset="0"/>
              </a:rPr>
              <a:t>Define Success in Your Position</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93326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352209" y="1520131"/>
            <a:ext cx="9215238" cy="3785652"/>
          </a:xfrm>
          <a:prstGeom prst="rect">
            <a:avLst/>
          </a:prstGeom>
          <a:noFill/>
        </p:spPr>
        <p:txBody>
          <a:bodyPr wrap="square">
            <a:spAutoFit/>
          </a:bodyPr>
          <a:lstStyle/>
          <a:p>
            <a:r>
              <a:rPr lang="en-US" sz="2400" b="1" i="1" dirty="0">
                <a:solidFill>
                  <a:srgbClr val="005596"/>
                </a:solidFill>
                <a:latin typeface="Roboto" panose="02000000000000000000" pitchFamily="2" charset="0"/>
              </a:rPr>
              <a:t>What is Servant Leadership?</a:t>
            </a:r>
          </a:p>
          <a:p>
            <a:endParaRPr lang="en-US" sz="2400" b="1" i="1" dirty="0">
              <a:solidFill>
                <a:srgbClr val="005596"/>
              </a:solidFill>
              <a:effectLst/>
              <a:latin typeface="Roboto" panose="02000000000000000000" pitchFamily="2" charset="0"/>
            </a:endParaRPr>
          </a:p>
          <a:p>
            <a:pPr marL="342900" indent="-342900">
              <a:buFont typeface="Arial" panose="020B0604020202020204" pitchFamily="34" charset="0"/>
              <a:buChar char="•"/>
            </a:pPr>
            <a:r>
              <a:rPr lang="en-US" sz="2400" i="0" dirty="0">
                <a:solidFill>
                  <a:srgbClr val="202124"/>
                </a:solidFill>
                <a:effectLst/>
                <a:latin typeface="Roboto" panose="02000000000000000000" pitchFamily="2" charset="0"/>
              </a:rPr>
              <a:t>Servant leadership is a leadership philosophy built on the belief that the most effective leaders strive to serve others, rather than accrue power or take control.</a:t>
            </a:r>
          </a:p>
          <a:p>
            <a:pPr marL="342900" indent="-342900">
              <a:buFont typeface="Arial" panose="020B0604020202020204" pitchFamily="34" charset="0"/>
              <a:buChar char="•"/>
            </a:pPr>
            <a:r>
              <a:rPr lang="en-US" sz="2400" i="0" dirty="0">
                <a:solidFill>
                  <a:srgbClr val="202124"/>
                </a:solidFill>
                <a:effectLst/>
                <a:latin typeface="Roboto" panose="02000000000000000000" pitchFamily="2" charset="0"/>
              </a:rPr>
              <a:t>Servant leaders always listen to people before they speak their minds. They want to know what their people think and how they feel.</a:t>
            </a:r>
            <a:endParaRPr lang="en-US" sz="2400" dirty="0">
              <a:effectLst/>
              <a:latin typeface="Roboto" panose="02000000000000000000" pitchFamily="2" charset="0"/>
            </a:endParaRPr>
          </a:p>
          <a:p>
            <a:endParaRPr lang="en-US" sz="2400" dirty="0">
              <a:solidFill>
                <a:srgbClr val="212121"/>
              </a:solidFill>
              <a:latin typeface="Roboto" panose="02000000000000000000" pitchFamily="2" charset="0"/>
            </a:endParaRPr>
          </a:p>
          <a:p>
            <a:endParaRPr lang="en-US" sz="2400" dirty="0">
              <a:solidFill>
                <a:srgbClr val="212121"/>
              </a:solidFill>
              <a:latin typeface="Roboto" panose="02000000000000000000" pitchFamily="2" charset="0"/>
            </a:endParaRPr>
          </a:p>
        </p:txBody>
      </p:sp>
    </p:spTree>
    <p:extLst>
      <p:ext uri="{BB962C8B-B14F-4D97-AF65-F5344CB8AC3E}">
        <p14:creationId xmlns:p14="http://schemas.microsoft.com/office/powerpoint/2010/main" val="7750262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352209" y="1520131"/>
            <a:ext cx="9215238" cy="2677656"/>
          </a:xfrm>
          <a:prstGeom prst="rect">
            <a:avLst/>
          </a:prstGeom>
          <a:noFill/>
        </p:spPr>
        <p:txBody>
          <a:bodyPr wrap="square">
            <a:spAutoFit/>
          </a:bodyPr>
          <a:lstStyle/>
          <a:p>
            <a:r>
              <a:rPr lang="en-US" sz="2400" b="1" i="1" dirty="0">
                <a:solidFill>
                  <a:srgbClr val="005596"/>
                </a:solidFill>
                <a:latin typeface="Roboto" panose="02000000000000000000" pitchFamily="2" charset="0"/>
              </a:rPr>
              <a:t>The Four Principles of Servant Leadership</a:t>
            </a:r>
          </a:p>
          <a:p>
            <a:endParaRPr lang="en-US" sz="2400" b="1" i="1" dirty="0">
              <a:solidFill>
                <a:srgbClr val="005596"/>
              </a:solidFill>
              <a:effectLst/>
              <a:latin typeface="Roboto" panose="02000000000000000000" pitchFamily="2" charset="0"/>
            </a:endParaRPr>
          </a:p>
          <a:p>
            <a:pPr marL="457200" indent="-457200">
              <a:buFont typeface="+mj-lt"/>
              <a:buAutoNum type="arabicPeriod"/>
            </a:pPr>
            <a:r>
              <a:rPr lang="en-US" sz="2400" u="sng" dirty="0">
                <a:solidFill>
                  <a:srgbClr val="212121"/>
                </a:solidFill>
                <a:latin typeface="Roboto" panose="02000000000000000000" pitchFamily="2" charset="0"/>
              </a:rPr>
              <a:t>Encourage</a:t>
            </a:r>
            <a:r>
              <a:rPr lang="en-US" sz="2400" dirty="0">
                <a:solidFill>
                  <a:srgbClr val="212121"/>
                </a:solidFill>
                <a:latin typeface="Roboto" panose="02000000000000000000" pitchFamily="2" charset="0"/>
              </a:rPr>
              <a:t> Diversity of Thought</a:t>
            </a:r>
          </a:p>
          <a:p>
            <a:pPr marL="457200" indent="-457200">
              <a:buFont typeface="+mj-lt"/>
              <a:buAutoNum type="arabicPeriod"/>
            </a:pPr>
            <a:r>
              <a:rPr lang="en-US" sz="2400" dirty="0">
                <a:solidFill>
                  <a:srgbClr val="212121"/>
                </a:solidFill>
                <a:latin typeface="Roboto" panose="02000000000000000000" pitchFamily="2" charset="0"/>
              </a:rPr>
              <a:t>Create a Culture of </a:t>
            </a:r>
            <a:r>
              <a:rPr lang="en-US" sz="2400" u="sng" dirty="0">
                <a:solidFill>
                  <a:srgbClr val="212121"/>
                </a:solidFill>
                <a:latin typeface="Roboto" panose="02000000000000000000" pitchFamily="2" charset="0"/>
              </a:rPr>
              <a:t>Trust</a:t>
            </a:r>
          </a:p>
          <a:p>
            <a:pPr marL="457200" indent="-457200">
              <a:buFont typeface="+mj-lt"/>
              <a:buAutoNum type="arabicPeriod"/>
            </a:pPr>
            <a:r>
              <a:rPr lang="en-US" sz="2400" dirty="0">
                <a:solidFill>
                  <a:srgbClr val="212121"/>
                </a:solidFill>
                <a:latin typeface="Roboto" panose="02000000000000000000" pitchFamily="2" charset="0"/>
              </a:rPr>
              <a:t>Have an </a:t>
            </a:r>
            <a:r>
              <a:rPr lang="en-US" sz="2400" u="sng" dirty="0">
                <a:solidFill>
                  <a:srgbClr val="212121"/>
                </a:solidFill>
                <a:latin typeface="Roboto" panose="02000000000000000000" pitchFamily="2" charset="0"/>
              </a:rPr>
              <a:t>Unselfish</a:t>
            </a:r>
            <a:r>
              <a:rPr lang="en-US" sz="2400" dirty="0">
                <a:solidFill>
                  <a:srgbClr val="212121"/>
                </a:solidFill>
                <a:latin typeface="Roboto" panose="02000000000000000000" pitchFamily="2" charset="0"/>
              </a:rPr>
              <a:t> Mindset</a:t>
            </a:r>
          </a:p>
          <a:p>
            <a:pPr marL="457200" indent="-457200">
              <a:buFont typeface="+mj-lt"/>
              <a:buAutoNum type="arabicPeriod"/>
            </a:pPr>
            <a:r>
              <a:rPr lang="en-US" sz="2400" u="sng" dirty="0">
                <a:solidFill>
                  <a:srgbClr val="212121"/>
                </a:solidFill>
                <a:latin typeface="Roboto" panose="02000000000000000000" pitchFamily="2" charset="0"/>
              </a:rPr>
              <a:t>Foster</a:t>
            </a:r>
            <a:r>
              <a:rPr lang="en-US" sz="2400" dirty="0">
                <a:solidFill>
                  <a:srgbClr val="212121"/>
                </a:solidFill>
                <a:latin typeface="Roboto" panose="02000000000000000000" pitchFamily="2" charset="0"/>
              </a:rPr>
              <a:t> Leadership in Others</a:t>
            </a:r>
          </a:p>
          <a:p>
            <a:endParaRPr lang="en-US" sz="2400" dirty="0">
              <a:solidFill>
                <a:srgbClr val="212121"/>
              </a:solidFill>
              <a:latin typeface="Roboto" panose="02000000000000000000" pitchFamily="2" charset="0"/>
            </a:endParaRPr>
          </a:p>
        </p:txBody>
      </p:sp>
    </p:spTree>
    <p:extLst>
      <p:ext uri="{BB962C8B-B14F-4D97-AF65-F5344CB8AC3E}">
        <p14:creationId xmlns:p14="http://schemas.microsoft.com/office/powerpoint/2010/main" val="11991182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352209" y="1520131"/>
            <a:ext cx="9215238" cy="3416320"/>
          </a:xfrm>
          <a:prstGeom prst="rect">
            <a:avLst/>
          </a:prstGeom>
          <a:noFill/>
        </p:spPr>
        <p:txBody>
          <a:bodyPr wrap="square">
            <a:spAutoFit/>
          </a:bodyPr>
          <a:lstStyle/>
          <a:p>
            <a:r>
              <a:rPr lang="en-US" sz="2400" b="1" i="1" dirty="0">
                <a:solidFill>
                  <a:srgbClr val="005596"/>
                </a:solidFill>
                <a:latin typeface="Roboto" panose="02000000000000000000" pitchFamily="2" charset="0"/>
              </a:rPr>
              <a:t>Define Success in Your Position</a:t>
            </a:r>
          </a:p>
          <a:p>
            <a:endParaRPr lang="en-US" sz="2400" b="1" i="1" dirty="0">
              <a:solidFill>
                <a:srgbClr val="005596"/>
              </a:solidFill>
              <a:effectLst/>
              <a:latin typeface="Roboto" panose="02000000000000000000" pitchFamily="2" charset="0"/>
            </a:endParaRPr>
          </a:p>
          <a:p>
            <a:r>
              <a:rPr lang="en-US" sz="2400" dirty="0">
                <a:solidFill>
                  <a:srgbClr val="212121"/>
                </a:solidFill>
                <a:latin typeface="Roboto" panose="02000000000000000000" pitchFamily="2" charset="0"/>
              </a:rPr>
              <a:t>What does it mean to be successful in your position?</a:t>
            </a:r>
          </a:p>
          <a:p>
            <a:endParaRPr lang="en-US" sz="2400" dirty="0">
              <a:solidFill>
                <a:srgbClr val="212121"/>
              </a:solidFill>
              <a:latin typeface="Roboto" panose="02000000000000000000" pitchFamily="2" charset="0"/>
            </a:endParaRPr>
          </a:p>
          <a:p>
            <a:r>
              <a:rPr lang="en-US" sz="2400" dirty="0">
                <a:solidFill>
                  <a:srgbClr val="212121"/>
                </a:solidFill>
                <a:latin typeface="Roboto" panose="02000000000000000000" pitchFamily="2" charset="0"/>
              </a:rPr>
              <a:t>Please finish the following sentence with your own words:</a:t>
            </a:r>
          </a:p>
          <a:p>
            <a:endParaRPr lang="en-US" sz="2400" dirty="0">
              <a:solidFill>
                <a:srgbClr val="212121"/>
              </a:solidFill>
              <a:latin typeface="Roboto" panose="02000000000000000000" pitchFamily="2" charset="0"/>
            </a:endParaRPr>
          </a:p>
          <a:p>
            <a:r>
              <a:rPr lang="en-US" sz="2400" dirty="0">
                <a:solidFill>
                  <a:srgbClr val="212121"/>
                </a:solidFill>
                <a:latin typeface="Roboto" panose="02000000000000000000" pitchFamily="2" charset="0"/>
              </a:rPr>
              <a:t>“I’ll know I was successful as a </a:t>
            </a:r>
            <a:r>
              <a:rPr lang="en-US" sz="2400" i="1" u="sng" dirty="0">
                <a:solidFill>
                  <a:srgbClr val="212121"/>
                </a:solidFill>
                <a:latin typeface="Roboto" panose="02000000000000000000" pitchFamily="2" charset="0"/>
              </a:rPr>
              <a:t>insert the name of your role here</a:t>
            </a:r>
            <a:r>
              <a:rPr lang="en-US" sz="2400" b="1" i="1" u="sng" dirty="0">
                <a:solidFill>
                  <a:srgbClr val="212121"/>
                </a:solidFill>
                <a:latin typeface="Roboto" panose="02000000000000000000" pitchFamily="2" charset="0"/>
              </a:rPr>
              <a:t> </a:t>
            </a:r>
            <a:r>
              <a:rPr lang="en-US" sz="2400" dirty="0">
                <a:solidFill>
                  <a:srgbClr val="212121"/>
                </a:solidFill>
                <a:latin typeface="Roboto" panose="02000000000000000000" pitchFamily="2" charset="0"/>
              </a:rPr>
              <a:t>if I’m able to __________________.”</a:t>
            </a:r>
            <a:endParaRPr lang="en-US" sz="2400" i="1" dirty="0">
              <a:solidFill>
                <a:srgbClr val="212121"/>
              </a:solidFill>
              <a:latin typeface="Roboto" panose="02000000000000000000" pitchFamily="2" charset="0"/>
            </a:endParaRPr>
          </a:p>
          <a:p>
            <a:endParaRPr lang="en-US" sz="2400" dirty="0">
              <a:solidFill>
                <a:srgbClr val="212121"/>
              </a:solidFill>
              <a:latin typeface="Roboto" panose="02000000000000000000" pitchFamily="2" charset="0"/>
            </a:endParaRPr>
          </a:p>
        </p:txBody>
      </p:sp>
    </p:spTree>
    <p:extLst>
      <p:ext uri="{BB962C8B-B14F-4D97-AF65-F5344CB8AC3E}">
        <p14:creationId xmlns:p14="http://schemas.microsoft.com/office/powerpoint/2010/main" val="11639811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352209" y="1520131"/>
            <a:ext cx="9215238" cy="1938992"/>
          </a:xfrm>
          <a:prstGeom prst="rect">
            <a:avLst/>
          </a:prstGeom>
          <a:noFill/>
        </p:spPr>
        <p:txBody>
          <a:bodyPr wrap="square">
            <a:spAutoFit/>
          </a:bodyPr>
          <a:lstStyle/>
          <a:p>
            <a:r>
              <a:rPr lang="en-US" sz="2400" b="1" i="1" dirty="0">
                <a:solidFill>
                  <a:srgbClr val="005596"/>
                </a:solidFill>
                <a:latin typeface="Roboto" panose="02000000000000000000" pitchFamily="2" charset="0"/>
              </a:rPr>
              <a:t>Homework!</a:t>
            </a:r>
          </a:p>
          <a:p>
            <a:endParaRPr lang="en-US" sz="2400" b="1" i="1" dirty="0">
              <a:solidFill>
                <a:srgbClr val="005596"/>
              </a:solidFill>
              <a:effectLst/>
              <a:latin typeface="Roboto" panose="02000000000000000000" pitchFamily="2" charset="0"/>
            </a:endParaRPr>
          </a:p>
          <a:p>
            <a:r>
              <a:rPr lang="en-US" sz="2400" dirty="0">
                <a:solidFill>
                  <a:srgbClr val="212121"/>
                </a:solidFill>
                <a:latin typeface="Roboto" panose="02000000000000000000" pitchFamily="2" charset="0"/>
              </a:rPr>
              <a:t>Get to know the scouts you’re responsible for helping. Learn what they need and how you can better serve them in your new role!</a:t>
            </a:r>
            <a:endParaRPr lang="en-US" sz="2400" i="1" dirty="0">
              <a:solidFill>
                <a:srgbClr val="212121"/>
              </a:solidFill>
              <a:latin typeface="Roboto" panose="02000000000000000000" pitchFamily="2" charset="0"/>
            </a:endParaRPr>
          </a:p>
          <a:p>
            <a:endParaRPr lang="en-US" sz="2400" dirty="0">
              <a:solidFill>
                <a:srgbClr val="212121"/>
              </a:solidFill>
              <a:latin typeface="Roboto" panose="02000000000000000000" pitchFamily="2" charset="0"/>
            </a:endParaRPr>
          </a:p>
        </p:txBody>
      </p:sp>
    </p:spTree>
    <p:extLst>
      <p:ext uri="{BB962C8B-B14F-4D97-AF65-F5344CB8AC3E}">
        <p14:creationId xmlns:p14="http://schemas.microsoft.com/office/powerpoint/2010/main" val="14114199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4088482" y="2095167"/>
            <a:ext cx="3787488" cy="2123658"/>
          </a:xfrm>
          <a:prstGeom prst="rect">
            <a:avLst/>
          </a:prstGeom>
          <a:noFill/>
        </p:spPr>
        <p:txBody>
          <a:bodyPr wrap="square">
            <a:spAutoFit/>
          </a:bodyPr>
          <a:lstStyle/>
          <a:p>
            <a:r>
              <a:rPr lang="en-US" sz="4400" b="1" i="1" dirty="0">
                <a:solidFill>
                  <a:srgbClr val="005596"/>
                </a:solidFill>
                <a:latin typeface="Roboto" panose="02000000000000000000" pitchFamily="2" charset="0"/>
              </a:rPr>
              <a:t>Thank you for attending JLT!</a:t>
            </a:r>
            <a:endParaRPr lang="en-US" sz="4400" b="1" i="1" dirty="0">
              <a:solidFill>
                <a:srgbClr val="212121"/>
              </a:solidFill>
              <a:latin typeface="Roboto" panose="02000000000000000000" pitchFamily="2" charset="0"/>
            </a:endParaRPr>
          </a:p>
          <a:p>
            <a:endParaRPr lang="en-US" sz="4400" b="1" dirty="0">
              <a:solidFill>
                <a:srgbClr val="212121"/>
              </a:solidFill>
              <a:latin typeface="Roboto" panose="02000000000000000000" pitchFamily="2" charset="0"/>
            </a:endParaRPr>
          </a:p>
        </p:txBody>
      </p:sp>
    </p:spTree>
    <p:extLst>
      <p:ext uri="{BB962C8B-B14F-4D97-AF65-F5344CB8AC3E}">
        <p14:creationId xmlns:p14="http://schemas.microsoft.com/office/powerpoint/2010/main" val="8589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352209" y="1520131"/>
            <a:ext cx="9559854" cy="3416320"/>
          </a:xfrm>
          <a:prstGeom prst="rect">
            <a:avLst/>
          </a:prstGeom>
          <a:noFill/>
        </p:spPr>
        <p:txBody>
          <a:bodyPr wrap="square">
            <a:spAutoFit/>
          </a:bodyPr>
          <a:lstStyle/>
          <a:p>
            <a:r>
              <a:rPr lang="en-US" sz="2400" b="1" dirty="0">
                <a:solidFill>
                  <a:srgbClr val="005596"/>
                </a:solidFill>
                <a:effectLst/>
                <a:latin typeface="Roboto" panose="02000000000000000000" pitchFamily="2" charset="0"/>
              </a:rPr>
              <a:t>Life Skills in a Values-Based Environment</a:t>
            </a:r>
          </a:p>
          <a:p>
            <a:endParaRPr lang="en-US" sz="2400" dirty="0">
              <a:solidFill>
                <a:srgbClr val="212121"/>
              </a:solidFill>
              <a:latin typeface="Roboto" panose="02000000000000000000" pitchFamily="2" charset="0"/>
            </a:endParaRPr>
          </a:p>
          <a:p>
            <a:r>
              <a:rPr lang="en-US" sz="2400" b="0" i="0" dirty="0">
                <a:solidFill>
                  <a:srgbClr val="212121"/>
                </a:solidFill>
                <a:effectLst/>
                <a:latin typeface="Roboto" panose="02000000000000000000" pitchFamily="2" charset="0"/>
              </a:rPr>
              <a:t>Scouting is a values-based program with its own code of conduct. The Scout Oath and Law help instill the values of good conduct and honesty. A youth who spends one year in a Scout troop will learn lifetime skills. They will learn basic outdoor skills, self-reliance, and how to get along with others.</a:t>
            </a:r>
          </a:p>
          <a:p>
            <a:endParaRPr lang="en-US" sz="2400" dirty="0">
              <a:solidFill>
                <a:srgbClr val="212121"/>
              </a:solidFill>
              <a:latin typeface="Roboto" panose="02000000000000000000" pitchFamily="2" charset="0"/>
            </a:endParaRPr>
          </a:p>
          <a:p>
            <a:r>
              <a:rPr lang="en-US" sz="2400" b="0" i="0" dirty="0">
                <a:solidFill>
                  <a:srgbClr val="212121"/>
                </a:solidFill>
                <a:effectLst/>
                <a:latin typeface="Roboto" panose="02000000000000000000" pitchFamily="2" charset="0"/>
              </a:rPr>
              <a:t>Scouting will prepare them to live a more productive and fulfilling life.</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8087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352209" y="1520131"/>
            <a:ext cx="7929814" cy="2677656"/>
          </a:xfrm>
          <a:prstGeom prst="rect">
            <a:avLst/>
          </a:prstGeom>
          <a:noFill/>
        </p:spPr>
        <p:txBody>
          <a:bodyPr wrap="square">
            <a:spAutoFit/>
          </a:bodyPr>
          <a:lstStyle/>
          <a:p>
            <a:r>
              <a:rPr lang="en-US" sz="2400" b="1" dirty="0">
                <a:solidFill>
                  <a:srgbClr val="005596"/>
                </a:solidFill>
                <a:effectLst/>
                <a:latin typeface="Roboto" panose="02000000000000000000" pitchFamily="2" charset="0"/>
              </a:rPr>
              <a:t>Module 1 | Know</a:t>
            </a:r>
          </a:p>
          <a:p>
            <a:endParaRPr lang="en-US" sz="2400" dirty="0">
              <a:solidFill>
                <a:srgbClr val="212121"/>
              </a:solidFill>
              <a:latin typeface="Roboto" panose="02000000000000000000" pitchFamily="2" charset="0"/>
            </a:endParaRPr>
          </a:p>
          <a:p>
            <a:pPr marL="457200" indent="-457200">
              <a:buAutoNum type="arabicPeriod"/>
            </a:pPr>
            <a:r>
              <a:rPr lang="en-US" sz="2400" b="0" i="0" dirty="0">
                <a:solidFill>
                  <a:srgbClr val="212121"/>
                </a:solidFill>
                <a:effectLst/>
                <a:latin typeface="Roboto" panose="02000000000000000000" pitchFamily="2" charset="0"/>
              </a:rPr>
              <a:t>The Scout-Led Troop &amp; Living the Scout Oath and Law</a:t>
            </a:r>
          </a:p>
          <a:p>
            <a:pPr marL="342900" indent="-342900">
              <a:buAutoNum type="arabicPeriod"/>
            </a:pPr>
            <a:r>
              <a:rPr lang="en-US" sz="2400" dirty="0">
                <a:solidFill>
                  <a:srgbClr val="212121"/>
                </a:solidFill>
                <a:latin typeface="Roboto" panose="02000000000000000000" pitchFamily="2" charset="0"/>
                <a:cs typeface="Arial" panose="020B0604020202020204" pitchFamily="34" charset="0"/>
              </a:rPr>
              <a:t>  Discussion of a Scout-Led Patrol</a:t>
            </a:r>
          </a:p>
          <a:p>
            <a:pPr marL="342900" indent="-342900">
              <a:buAutoNum type="arabicPeriod"/>
            </a:pPr>
            <a:r>
              <a:rPr lang="en-US" sz="2400" dirty="0">
                <a:solidFill>
                  <a:srgbClr val="212121"/>
                </a:solidFill>
                <a:latin typeface="Roboto" panose="02000000000000000000" pitchFamily="2" charset="0"/>
                <a:cs typeface="Arial" panose="020B0604020202020204" pitchFamily="34" charset="0"/>
              </a:rPr>
              <a:t>  Review of the Troop Organization Chart</a:t>
            </a:r>
          </a:p>
          <a:p>
            <a:pPr marL="342900" indent="-342900">
              <a:buAutoNum type="arabicPeriod"/>
            </a:pPr>
            <a:r>
              <a:rPr lang="en-US" sz="2400" dirty="0">
                <a:solidFill>
                  <a:srgbClr val="212121"/>
                </a:solidFill>
                <a:latin typeface="Roboto" panose="02000000000000000000" pitchFamily="2" charset="0"/>
                <a:cs typeface="Arial" panose="020B0604020202020204" pitchFamily="34" charset="0"/>
              </a:rPr>
              <a:t>  Position Overview</a:t>
            </a:r>
          </a:p>
          <a:p>
            <a:pPr marL="342900" indent="-342900">
              <a:buAutoNum type="arabicPeriod"/>
            </a:pPr>
            <a:r>
              <a:rPr lang="en-US" sz="2400" dirty="0">
                <a:solidFill>
                  <a:srgbClr val="212121"/>
                </a:solidFill>
                <a:latin typeface="Roboto" panose="02000000000000000000" pitchFamily="2" charset="0"/>
                <a:cs typeface="Arial" panose="020B0604020202020204" pitchFamily="34" charset="0"/>
              </a:rPr>
              <a:t>  National Honor Patrol Award Requirements</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159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2249180" y="1122867"/>
            <a:ext cx="7765912" cy="1200329"/>
          </a:xfrm>
          <a:prstGeom prst="rect">
            <a:avLst/>
          </a:prstGeom>
          <a:noFill/>
        </p:spPr>
        <p:txBody>
          <a:bodyPr wrap="square">
            <a:spAutoFit/>
          </a:bodyPr>
          <a:lstStyle/>
          <a:p>
            <a:r>
              <a:rPr lang="en-US" sz="2400" i="0" dirty="0">
                <a:solidFill>
                  <a:srgbClr val="212121"/>
                </a:solidFill>
                <a:effectLst/>
                <a:latin typeface="Roboto" panose="02000000000000000000" pitchFamily="2" charset="0"/>
              </a:rPr>
              <a:t> Scouting offers young people a rich and varied arena in which to learn and use leadership skills. Among the challenges encountered by a troop’s youth leaders are:</a:t>
            </a:r>
            <a:endParaRPr lang="en-US" sz="18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E118CE00-CCE2-3B3A-3660-C83EE6FA510D}"/>
              </a:ext>
            </a:extLst>
          </p:cNvPr>
          <p:cNvSpPr txBox="1"/>
          <p:nvPr/>
        </p:nvSpPr>
        <p:spPr>
          <a:xfrm>
            <a:off x="1360660" y="2855854"/>
            <a:ext cx="4137243" cy="2677656"/>
          </a:xfrm>
          <a:prstGeom prst="rect">
            <a:avLst/>
          </a:prstGeom>
          <a:noFill/>
        </p:spPr>
        <p:txBody>
          <a:bodyPr wrap="square">
            <a:spAutoFit/>
          </a:bodyPr>
          <a:lstStyle/>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Organizing Patrols</a:t>
            </a:r>
          </a:p>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Using Duty Rosters</a:t>
            </a:r>
          </a:p>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Planning Menus and Calculating Food Costs</a:t>
            </a:r>
          </a:p>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Encouraging Advancement</a:t>
            </a:r>
          </a:p>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Guiding Patrols Through Problem Solving</a:t>
            </a:r>
          </a:p>
        </p:txBody>
      </p:sp>
      <p:sp>
        <p:nvSpPr>
          <p:cNvPr id="11" name="TextBox 10">
            <a:extLst>
              <a:ext uri="{FF2B5EF4-FFF2-40B4-BE49-F238E27FC236}">
                <a16:creationId xmlns:a16="http://schemas.microsoft.com/office/drawing/2014/main" id="{E02B2DEA-D4C4-4706-34A5-2DB0A8FF1FF6}"/>
              </a:ext>
            </a:extLst>
          </p:cNvPr>
          <p:cNvSpPr txBox="1"/>
          <p:nvPr/>
        </p:nvSpPr>
        <p:spPr>
          <a:xfrm>
            <a:off x="6858562" y="2855854"/>
            <a:ext cx="4199941" cy="2677656"/>
          </a:xfrm>
          <a:prstGeom prst="rect">
            <a:avLst/>
          </a:prstGeom>
          <a:noFill/>
        </p:spPr>
        <p:txBody>
          <a:bodyPr wrap="square">
            <a:spAutoFit/>
          </a:bodyPr>
          <a:lstStyle/>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Teaching Outdoor Skills</a:t>
            </a:r>
          </a:p>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Helping to Ensure Patrol Safety During Outings</a:t>
            </a:r>
          </a:p>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Handling Patrol Finances</a:t>
            </a:r>
          </a:p>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Helping Other Scouts Make the Most of Their Own Leadership Opportunities</a:t>
            </a:r>
          </a:p>
        </p:txBody>
      </p:sp>
    </p:spTree>
    <p:extLst>
      <p:ext uri="{BB962C8B-B14F-4D97-AF65-F5344CB8AC3E}">
        <p14:creationId xmlns:p14="http://schemas.microsoft.com/office/powerpoint/2010/main" val="3268016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438473" y="778919"/>
            <a:ext cx="10120923" cy="4893647"/>
          </a:xfrm>
          <a:prstGeom prst="rect">
            <a:avLst/>
          </a:prstGeom>
          <a:noFill/>
        </p:spPr>
        <p:txBody>
          <a:bodyPr wrap="square">
            <a:spAutoFit/>
          </a:bodyPr>
          <a:lstStyle/>
          <a:p>
            <a:r>
              <a:rPr lang="en-US" sz="2400" i="0" dirty="0">
                <a:solidFill>
                  <a:srgbClr val="212121"/>
                </a:solidFill>
                <a:effectLst/>
                <a:latin typeface="Roboto" panose="02000000000000000000" pitchFamily="2" charset="0"/>
              </a:rPr>
              <a:t>Junior Leadership Training (JLT) is a Scoutmaster-directed training divided into three modules:</a:t>
            </a:r>
          </a:p>
          <a:p>
            <a:endParaRPr lang="en-US" sz="2400" dirty="0">
              <a:solidFill>
                <a:srgbClr val="212121"/>
              </a:solidFill>
              <a:latin typeface="Roboto" panose="02000000000000000000" pitchFamily="2" charset="0"/>
              <a:cs typeface="Arial" panose="020B0604020202020204" pitchFamily="34" charset="0"/>
            </a:endParaRPr>
          </a:p>
          <a:p>
            <a:r>
              <a:rPr lang="en-US" sz="2400" b="1" dirty="0">
                <a:solidFill>
                  <a:srgbClr val="005596"/>
                </a:solidFill>
                <a:latin typeface="Roboto" panose="02000000000000000000" pitchFamily="2" charset="0"/>
                <a:cs typeface="Arial" panose="020B0604020202020204" pitchFamily="34" charset="0"/>
              </a:rPr>
              <a:t>Module 1 | Introduction to Leadership (</a:t>
            </a:r>
            <a:r>
              <a:rPr lang="en-US" sz="2400" b="1" i="1" dirty="0">
                <a:solidFill>
                  <a:srgbClr val="005596"/>
                </a:solidFill>
                <a:latin typeface="Roboto" panose="02000000000000000000" pitchFamily="2" charset="0"/>
                <a:cs typeface="Arial" panose="020B0604020202020204" pitchFamily="34" charset="0"/>
              </a:rPr>
              <a:t>Know</a:t>
            </a:r>
            <a:r>
              <a:rPr lang="en-US" sz="2400" b="1" dirty="0">
                <a:solidFill>
                  <a:srgbClr val="005596"/>
                </a:solidFill>
                <a:latin typeface="Roboto" panose="02000000000000000000" pitchFamily="2" charset="0"/>
                <a:cs typeface="Arial" panose="020B0604020202020204" pitchFamily="34" charset="0"/>
              </a:rPr>
              <a:t>)</a:t>
            </a:r>
          </a:p>
          <a:p>
            <a:r>
              <a:rPr lang="en-US" sz="2400" dirty="0">
                <a:solidFill>
                  <a:srgbClr val="212121"/>
                </a:solidFill>
                <a:latin typeface="Roboto" panose="02000000000000000000" pitchFamily="2" charset="0"/>
                <a:cs typeface="Arial" panose="020B0604020202020204" pitchFamily="34" charset="0"/>
              </a:rPr>
              <a:t>Conducted within 30 days of a Scout’s acceptance of their new position, this session focuses on what a leader must </a:t>
            </a:r>
            <a:r>
              <a:rPr lang="en-US" sz="2400" b="1" i="1" dirty="0">
                <a:solidFill>
                  <a:srgbClr val="005596"/>
                </a:solidFill>
                <a:latin typeface="Roboto" panose="02000000000000000000" pitchFamily="2" charset="0"/>
                <a:cs typeface="Arial" panose="020B0604020202020204" pitchFamily="34" charset="0"/>
              </a:rPr>
              <a:t>know</a:t>
            </a:r>
            <a:r>
              <a:rPr lang="en-US" sz="2400" dirty="0">
                <a:solidFill>
                  <a:srgbClr val="212121"/>
                </a:solidFill>
                <a:latin typeface="Roboto" panose="02000000000000000000" pitchFamily="2" charset="0"/>
                <a:cs typeface="Arial" panose="020B0604020202020204" pitchFamily="34" charset="0"/>
              </a:rPr>
              <a:t>.</a:t>
            </a:r>
          </a:p>
          <a:p>
            <a:endParaRPr lang="en-US" sz="2400" dirty="0">
              <a:solidFill>
                <a:srgbClr val="212121"/>
              </a:solidFill>
              <a:latin typeface="Roboto" panose="02000000000000000000" pitchFamily="2" charset="0"/>
              <a:cs typeface="Arial" panose="020B0604020202020204" pitchFamily="34" charset="0"/>
            </a:endParaRPr>
          </a:p>
          <a:p>
            <a:r>
              <a:rPr lang="en-US" sz="2400" b="1" dirty="0">
                <a:solidFill>
                  <a:srgbClr val="005596"/>
                </a:solidFill>
                <a:latin typeface="Roboto" panose="02000000000000000000" pitchFamily="2" charset="0"/>
                <a:cs typeface="Arial" panose="020B0604020202020204" pitchFamily="34" charset="0"/>
              </a:rPr>
              <a:t>Module 2 | How to Fulfill Your Role (</a:t>
            </a:r>
            <a:r>
              <a:rPr lang="en-US" sz="2400" b="1" i="1" dirty="0">
                <a:solidFill>
                  <a:srgbClr val="005596"/>
                </a:solidFill>
                <a:latin typeface="Roboto" panose="02000000000000000000" pitchFamily="2" charset="0"/>
                <a:cs typeface="Arial" panose="020B0604020202020204" pitchFamily="34" charset="0"/>
              </a:rPr>
              <a:t>Be</a:t>
            </a:r>
            <a:r>
              <a:rPr lang="en-US" sz="2400" b="1" dirty="0">
                <a:solidFill>
                  <a:srgbClr val="005596"/>
                </a:solidFill>
                <a:latin typeface="Roboto" panose="02000000000000000000" pitchFamily="2" charset="0"/>
                <a:cs typeface="Arial" panose="020B0604020202020204" pitchFamily="34" charset="0"/>
              </a:rPr>
              <a:t>)</a:t>
            </a:r>
          </a:p>
          <a:p>
            <a:r>
              <a:rPr lang="en-US" sz="2400" dirty="0">
                <a:solidFill>
                  <a:srgbClr val="212121"/>
                </a:solidFill>
                <a:latin typeface="Roboto" panose="02000000000000000000" pitchFamily="2" charset="0"/>
                <a:cs typeface="Arial" panose="020B0604020202020204" pitchFamily="34" charset="0"/>
              </a:rPr>
              <a:t>This session on how to fulfill the role’s responsibilities focuses on what a leader must </a:t>
            </a:r>
            <a:r>
              <a:rPr lang="en-US" sz="2400" b="1" i="1" dirty="0">
                <a:solidFill>
                  <a:srgbClr val="005596"/>
                </a:solidFill>
                <a:latin typeface="Roboto" panose="02000000000000000000" pitchFamily="2" charset="0"/>
                <a:cs typeface="Arial" panose="020B0604020202020204" pitchFamily="34" charset="0"/>
              </a:rPr>
              <a:t>be</a:t>
            </a:r>
            <a:r>
              <a:rPr lang="en-US" sz="2400" dirty="0">
                <a:solidFill>
                  <a:srgbClr val="212121"/>
                </a:solidFill>
                <a:latin typeface="Roboto" panose="02000000000000000000" pitchFamily="2" charset="0"/>
                <a:cs typeface="Arial" panose="020B0604020202020204" pitchFamily="34" charset="0"/>
              </a:rPr>
              <a:t>.</a:t>
            </a:r>
          </a:p>
          <a:p>
            <a:endParaRPr lang="en-US" sz="2400" dirty="0">
              <a:solidFill>
                <a:srgbClr val="212121"/>
              </a:solidFill>
              <a:latin typeface="Roboto" panose="02000000000000000000" pitchFamily="2" charset="0"/>
              <a:cs typeface="Arial" panose="020B0604020202020204" pitchFamily="34" charset="0"/>
            </a:endParaRPr>
          </a:p>
          <a:p>
            <a:r>
              <a:rPr lang="en-US" sz="2400" b="1" dirty="0">
                <a:solidFill>
                  <a:srgbClr val="005596"/>
                </a:solidFill>
                <a:latin typeface="Roboto" panose="02000000000000000000" pitchFamily="2" charset="0"/>
                <a:cs typeface="Arial" panose="020B0604020202020204" pitchFamily="34" charset="0"/>
              </a:rPr>
              <a:t>Module 3 | What is Expected of Me? (</a:t>
            </a:r>
            <a:r>
              <a:rPr lang="en-US" sz="2400" b="1" i="1" dirty="0">
                <a:solidFill>
                  <a:srgbClr val="005596"/>
                </a:solidFill>
                <a:latin typeface="Roboto" panose="02000000000000000000" pitchFamily="2" charset="0"/>
                <a:cs typeface="Arial" panose="020B0604020202020204" pitchFamily="34" charset="0"/>
              </a:rPr>
              <a:t>Do</a:t>
            </a:r>
            <a:r>
              <a:rPr lang="en-US" sz="2400" b="1" dirty="0">
                <a:solidFill>
                  <a:srgbClr val="005596"/>
                </a:solidFill>
                <a:latin typeface="Roboto" panose="02000000000000000000" pitchFamily="2" charset="0"/>
                <a:cs typeface="Arial" panose="020B0604020202020204" pitchFamily="34" charset="0"/>
              </a:rPr>
              <a:t>)</a:t>
            </a:r>
          </a:p>
          <a:p>
            <a:r>
              <a:rPr lang="en-US" sz="2400" dirty="0">
                <a:solidFill>
                  <a:srgbClr val="212121"/>
                </a:solidFill>
                <a:latin typeface="Roboto" panose="02000000000000000000" pitchFamily="2" charset="0"/>
                <a:cs typeface="Arial" panose="020B0604020202020204" pitchFamily="34" charset="0"/>
              </a:rPr>
              <a:t>This session focuses on what a leader must </a:t>
            </a:r>
            <a:r>
              <a:rPr lang="en-US" sz="2400" b="1" i="1" dirty="0">
                <a:solidFill>
                  <a:srgbClr val="005596"/>
                </a:solidFill>
                <a:latin typeface="Roboto" panose="02000000000000000000" pitchFamily="2" charset="0"/>
                <a:cs typeface="Arial" panose="020B0604020202020204" pitchFamily="34" charset="0"/>
              </a:rPr>
              <a:t>do</a:t>
            </a:r>
            <a:r>
              <a:rPr lang="en-US" sz="2400" dirty="0">
                <a:solidFill>
                  <a:srgbClr val="212121"/>
                </a:solidFill>
                <a:latin typeface="Roboto" panose="02000000000000000000" pitchFamily="2"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3099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1326936" y="1520131"/>
            <a:ext cx="10120923" cy="3046988"/>
          </a:xfrm>
          <a:prstGeom prst="rect">
            <a:avLst/>
          </a:prstGeom>
          <a:noFill/>
        </p:spPr>
        <p:txBody>
          <a:bodyPr wrap="square">
            <a:spAutoFit/>
          </a:bodyPr>
          <a:lstStyle/>
          <a:p>
            <a:r>
              <a:rPr lang="en-US" sz="2400" b="1" i="1" dirty="0">
                <a:solidFill>
                  <a:srgbClr val="005596"/>
                </a:solidFill>
                <a:effectLst/>
                <a:latin typeface="Roboto" panose="02000000000000000000" pitchFamily="2" charset="0"/>
              </a:rPr>
              <a:t>What does it mean when we say “a Scout-Led troop”?</a:t>
            </a:r>
          </a:p>
          <a:p>
            <a:endParaRPr lang="en-US" sz="2400" i="1" dirty="0">
              <a:solidFill>
                <a:srgbClr val="212121"/>
              </a:solidFill>
              <a:latin typeface="Roboto" panose="02000000000000000000" pitchFamily="2" charset="0"/>
              <a:cs typeface="Arial" panose="020B0604020202020204" pitchFamily="34" charset="0"/>
            </a:endParaRPr>
          </a:p>
          <a:p>
            <a:r>
              <a:rPr lang="en-US" sz="2400" dirty="0">
                <a:solidFill>
                  <a:srgbClr val="212121"/>
                </a:solidFill>
                <a:latin typeface="Roboto" panose="02000000000000000000" pitchFamily="2" charset="0"/>
                <a:cs typeface="Arial" panose="020B0604020202020204" pitchFamily="34" charset="0"/>
              </a:rPr>
              <a:t>The BSA’s definition is that “</a:t>
            </a:r>
            <a:r>
              <a:rPr lang="en-US" sz="2400" b="1" i="1" dirty="0">
                <a:solidFill>
                  <a:srgbClr val="005596"/>
                </a:solidFill>
                <a:latin typeface="Roboto" panose="02000000000000000000" pitchFamily="2" charset="0"/>
                <a:cs typeface="Arial" panose="020B0604020202020204" pitchFamily="34" charset="0"/>
              </a:rPr>
              <a:t>empowering youth to be leaders</a:t>
            </a:r>
            <a:r>
              <a:rPr lang="en-US" sz="2400" dirty="0">
                <a:solidFill>
                  <a:srgbClr val="212121"/>
                </a:solidFill>
                <a:latin typeface="Roboto" panose="02000000000000000000" pitchFamily="2" charset="0"/>
                <a:cs typeface="Arial" panose="020B0604020202020204" pitchFamily="34" charset="0"/>
              </a:rPr>
              <a:t>” is the core of Scouting.</a:t>
            </a:r>
          </a:p>
          <a:p>
            <a:endParaRPr lang="en-US" sz="2400" dirty="0">
              <a:solidFill>
                <a:srgbClr val="212121"/>
              </a:solidFill>
              <a:latin typeface="Roboto" panose="02000000000000000000" pitchFamily="2" charset="0"/>
              <a:cs typeface="Arial" panose="020B0604020202020204" pitchFamily="34" charset="0"/>
            </a:endParaRPr>
          </a:p>
          <a:p>
            <a:r>
              <a:rPr lang="en-US" sz="2400" dirty="0">
                <a:solidFill>
                  <a:srgbClr val="212121"/>
                </a:solidFill>
                <a:latin typeface="Roboto" panose="02000000000000000000" pitchFamily="2" charset="0"/>
                <a:cs typeface="Arial" panose="020B0604020202020204" pitchFamily="34" charset="0"/>
              </a:rPr>
              <a:t>A Scout Troop is a small democracy. With the Scoutmaster’s direction, youth are formed into patrols, plan the troop’s program, and make it a reality.</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3034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B2039A87-F708-C651-4ABF-0C087ABF4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08" y="37708"/>
            <a:ext cx="1289228" cy="14824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5278A-ACA9-8889-451D-C5A043F2F1EA}"/>
              </a:ext>
            </a:extLst>
          </p:cNvPr>
          <p:cNvPicPr>
            <a:picLocks noChangeAspect="1"/>
          </p:cNvPicPr>
          <p:nvPr/>
        </p:nvPicPr>
        <p:blipFill>
          <a:blip r:embed="rId3"/>
          <a:stretch>
            <a:fillRect/>
          </a:stretch>
        </p:blipFill>
        <p:spPr>
          <a:xfrm>
            <a:off x="0" y="5385645"/>
            <a:ext cx="12192000" cy="1472355"/>
          </a:xfrm>
          <a:prstGeom prst="rect">
            <a:avLst/>
          </a:prstGeom>
        </p:spPr>
      </p:pic>
      <p:sp>
        <p:nvSpPr>
          <p:cNvPr id="8" name="TextBox 7">
            <a:extLst>
              <a:ext uri="{FF2B5EF4-FFF2-40B4-BE49-F238E27FC236}">
                <a16:creationId xmlns:a16="http://schemas.microsoft.com/office/drawing/2014/main" id="{41E197E9-F130-0C3A-BDBC-37AC3CC58025}"/>
              </a:ext>
            </a:extLst>
          </p:cNvPr>
          <p:cNvSpPr txBox="1"/>
          <p:nvPr/>
        </p:nvSpPr>
        <p:spPr>
          <a:xfrm>
            <a:off x="37708" y="6450960"/>
            <a:ext cx="6094428" cy="369332"/>
          </a:xfrm>
          <a:prstGeom prst="rect">
            <a:avLst/>
          </a:prstGeom>
          <a:noFill/>
        </p:spPr>
        <p:txBody>
          <a:bodyPr wrap="square">
            <a:spAutoFit/>
          </a:bodyPr>
          <a:lstStyle/>
          <a:p>
            <a:r>
              <a:rPr lang="en-US" sz="1800" b="1" dirty="0">
                <a:solidFill>
                  <a:schemeClr val="bg1"/>
                </a:solidFill>
                <a:latin typeface="LTCRecordTitleW00-Regular" panose="02000603020000020004" pitchFamily="2" charset="0"/>
                <a:cs typeface="Arial" panose="020B0604020202020204" pitchFamily="34" charset="0"/>
              </a:rPr>
              <a:t>Troop 9226</a:t>
            </a:r>
          </a:p>
        </p:txBody>
      </p:sp>
      <p:sp>
        <p:nvSpPr>
          <p:cNvPr id="9" name="TextBox 8">
            <a:extLst>
              <a:ext uri="{FF2B5EF4-FFF2-40B4-BE49-F238E27FC236}">
                <a16:creationId xmlns:a16="http://schemas.microsoft.com/office/drawing/2014/main" id="{43A17F25-2DE6-9C72-F335-7A118E2C31B6}"/>
              </a:ext>
            </a:extLst>
          </p:cNvPr>
          <p:cNvSpPr txBox="1"/>
          <p:nvPr/>
        </p:nvSpPr>
        <p:spPr>
          <a:xfrm>
            <a:off x="5982226" y="6450960"/>
            <a:ext cx="6094428" cy="369332"/>
          </a:xfrm>
          <a:prstGeom prst="rect">
            <a:avLst/>
          </a:prstGeom>
          <a:noFill/>
        </p:spPr>
        <p:txBody>
          <a:bodyPr wrap="square">
            <a:spAutoFit/>
          </a:bodyPr>
          <a:lstStyle/>
          <a:p>
            <a:pPr algn="r"/>
            <a:r>
              <a:rPr lang="en-US" sz="1800" b="1" dirty="0">
                <a:solidFill>
                  <a:schemeClr val="bg1"/>
                </a:solidFill>
                <a:latin typeface="LTCRecordTitleW00-Regular" panose="02000603020000020004" pitchFamily="2" charset="0"/>
                <a:cs typeface="Arial" panose="020B0604020202020204" pitchFamily="34" charset="0"/>
              </a:rPr>
              <a:t>Afton, MN</a:t>
            </a:r>
          </a:p>
        </p:txBody>
      </p:sp>
      <p:sp>
        <p:nvSpPr>
          <p:cNvPr id="10" name="TextBox 9">
            <a:extLst>
              <a:ext uri="{FF2B5EF4-FFF2-40B4-BE49-F238E27FC236}">
                <a16:creationId xmlns:a16="http://schemas.microsoft.com/office/drawing/2014/main" id="{84E53478-B166-F49E-BE75-EFA03E4449CF}"/>
              </a:ext>
            </a:extLst>
          </p:cNvPr>
          <p:cNvSpPr txBox="1"/>
          <p:nvPr/>
        </p:nvSpPr>
        <p:spPr>
          <a:xfrm>
            <a:off x="0" y="1122867"/>
            <a:ext cx="12192000" cy="461665"/>
          </a:xfrm>
          <a:prstGeom prst="rect">
            <a:avLst/>
          </a:prstGeom>
          <a:noFill/>
        </p:spPr>
        <p:txBody>
          <a:bodyPr wrap="square">
            <a:spAutoFit/>
          </a:bodyPr>
          <a:lstStyle/>
          <a:p>
            <a:pPr algn="ctr"/>
            <a:r>
              <a:rPr lang="en-US" sz="2400" b="1" i="1" dirty="0">
                <a:solidFill>
                  <a:srgbClr val="005596"/>
                </a:solidFill>
                <a:effectLst/>
                <a:latin typeface="Roboto" panose="02000000000000000000" pitchFamily="2" charset="0"/>
              </a:rPr>
              <a:t>Troops find success by utilizing the following:</a:t>
            </a:r>
            <a:endParaRPr lang="en-US" sz="1800" b="1" i="1" dirty="0">
              <a:solidFill>
                <a:srgbClr val="005596"/>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E118CE00-CCE2-3B3A-3660-C83EE6FA510D}"/>
              </a:ext>
            </a:extLst>
          </p:cNvPr>
          <p:cNvSpPr txBox="1"/>
          <p:nvPr/>
        </p:nvSpPr>
        <p:spPr>
          <a:xfrm>
            <a:off x="4063514" y="2090172"/>
            <a:ext cx="4137243" cy="2308324"/>
          </a:xfrm>
          <a:prstGeom prst="rect">
            <a:avLst/>
          </a:prstGeom>
          <a:noFill/>
        </p:spPr>
        <p:txBody>
          <a:bodyPr wrap="square">
            <a:spAutoFit/>
          </a:bodyPr>
          <a:lstStyle/>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Troop Calendar</a:t>
            </a:r>
          </a:p>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Troop Meetings</a:t>
            </a:r>
          </a:p>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Troop Activities</a:t>
            </a:r>
          </a:p>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Patrol Leaders’ Council</a:t>
            </a:r>
          </a:p>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Public Service</a:t>
            </a:r>
          </a:p>
          <a:p>
            <a:pPr marL="285750" indent="-285750">
              <a:buFont typeface="Arial" panose="020B0604020202020204" pitchFamily="34" charset="0"/>
              <a:buChar char="•"/>
            </a:pPr>
            <a:r>
              <a:rPr lang="en-US" sz="2400" dirty="0">
                <a:solidFill>
                  <a:srgbClr val="212121"/>
                </a:solidFill>
                <a:latin typeface="Roboto" panose="02000000000000000000" pitchFamily="2" charset="0"/>
                <a:cs typeface="Arial" panose="020B0604020202020204" pitchFamily="34" charset="0"/>
              </a:rPr>
              <a:t>Outdoor Activities</a:t>
            </a:r>
          </a:p>
        </p:txBody>
      </p:sp>
    </p:spTree>
    <p:extLst>
      <p:ext uri="{BB962C8B-B14F-4D97-AF65-F5344CB8AC3E}">
        <p14:creationId xmlns:p14="http://schemas.microsoft.com/office/powerpoint/2010/main" val="33030062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1204</TotalTime>
  <Words>2830</Words>
  <Application>Microsoft Office PowerPoint</Application>
  <PresentationFormat>Widescreen</PresentationFormat>
  <Paragraphs>419</Paragraphs>
  <Slides>38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Calibri Light</vt:lpstr>
      <vt:lpstr>LTCRecordTitleW00-Regular</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Troop 9226 JLT Presentation Spring 2022</dc:title>
  <dc:creator>Admin Account;Benjamin Bolopue</dc:creator>
  <cp:keywords>Scouts BSA, Troop 9226</cp:keywords>
  <cp:lastModifiedBy>Admin Account</cp:lastModifiedBy>
  <cp:revision>7</cp:revision>
  <dcterms:created xsi:type="dcterms:W3CDTF">2022-07-19T02:58:24Z</dcterms:created>
  <dcterms:modified xsi:type="dcterms:W3CDTF">2022-07-20T15:00:43Z</dcterms:modified>
</cp:coreProperties>
</file>